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57" r:id="rId5"/>
    <p:sldId id="262" r:id="rId6"/>
    <p:sldId id="266" r:id="rId7"/>
    <p:sldId id="309" r:id="rId8"/>
    <p:sldId id="301" r:id="rId9"/>
    <p:sldId id="319" r:id="rId10"/>
    <p:sldId id="302" r:id="rId11"/>
    <p:sldId id="308" r:id="rId12"/>
    <p:sldId id="312" r:id="rId13"/>
    <p:sldId id="315" r:id="rId14"/>
    <p:sldId id="316" r:id="rId15"/>
    <p:sldId id="317" r:id="rId16"/>
    <p:sldId id="264" r:id="rId17"/>
    <p:sldId id="313" r:id="rId18"/>
    <p:sldId id="314" r:id="rId19"/>
    <p:sldId id="304" r:id="rId20"/>
    <p:sldId id="318" r:id="rId21"/>
    <p:sldId id="273" r:id="rId22"/>
    <p:sldId id="274" r:id="rId23"/>
    <p:sldId id="307" r:id="rId24"/>
    <p:sldId id="276" r:id="rId25"/>
    <p:sldId id="278" r:id="rId26"/>
    <p:sldId id="279" r:id="rId27"/>
    <p:sldId id="320" r:id="rId28"/>
    <p:sldId id="284" r:id="rId29"/>
    <p:sldId id="267" r:id="rId30"/>
    <p:sldId id="282" r:id="rId31"/>
    <p:sldId id="283" r:id="rId32"/>
    <p:sldId id="285" r:id="rId33"/>
    <p:sldId id="288" r:id="rId34"/>
    <p:sldId id="289" r:id="rId35"/>
    <p:sldId id="310" r:id="rId36"/>
    <p:sldId id="311" r:id="rId37"/>
    <p:sldId id="290" r:id="rId38"/>
    <p:sldId id="291" r:id="rId39"/>
    <p:sldId id="294" r:id="rId40"/>
    <p:sldId id="295" r:id="rId41"/>
    <p:sldId id="296" r:id="rId42"/>
    <p:sldId id="297" r:id="rId43"/>
    <p:sldId id="298" r:id="rId44"/>
    <p:sldId id="299" r:id="rId45"/>
    <p:sldId id="300" r:id="rId46"/>
    <p:sldId id="261"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978"/>
    <a:srgbClr val="092864"/>
    <a:srgbClr val="979797"/>
    <a:srgbClr val="6D6D6D"/>
    <a:srgbClr val="FCB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4088" autoAdjust="0"/>
  </p:normalViewPr>
  <p:slideViewPr>
    <p:cSldViewPr snapToGrid="0" snapToObjects="1">
      <p:cViewPr varScale="1">
        <p:scale>
          <a:sx n="97" d="100"/>
          <a:sy n="97"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1F84A-BBA6-438F-9749-ACB6E9A8A2ED}" type="datetimeFigureOut">
              <a:rPr lang="en-US" smtClean="0"/>
              <a:t>11/10/2020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2A1FB-590C-43A3-AA0A-F6914FF70ECB}" type="slidenum">
              <a:rPr lang="en-US" smtClean="0"/>
              <a:t>‹#›</a:t>
            </a:fld>
            <a:endParaRPr lang="en-US"/>
          </a:p>
        </p:txBody>
      </p:sp>
    </p:spTree>
    <p:extLst>
      <p:ext uri="{BB962C8B-B14F-4D97-AF65-F5344CB8AC3E}">
        <p14:creationId xmlns:p14="http://schemas.microsoft.com/office/powerpoint/2010/main" val="1066020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6</a:t>
            </a:fld>
            <a:endParaRPr lang="en-US"/>
          </a:p>
        </p:txBody>
      </p:sp>
    </p:spTree>
    <p:extLst>
      <p:ext uri="{BB962C8B-B14F-4D97-AF65-F5344CB8AC3E}">
        <p14:creationId xmlns:p14="http://schemas.microsoft.com/office/powerpoint/2010/main" val="12665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11</a:t>
            </a:fld>
            <a:endParaRPr lang="en-US"/>
          </a:p>
        </p:txBody>
      </p:sp>
    </p:spTree>
    <p:extLst>
      <p:ext uri="{BB962C8B-B14F-4D97-AF65-F5344CB8AC3E}">
        <p14:creationId xmlns:p14="http://schemas.microsoft.com/office/powerpoint/2010/main" val="323623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12</a:t>
            </a:fld>
            <a:endParaRPr lang="en-US"/>
          </a:p>
        </p:txBody>
      </p:sp>
    </p:spTree>
    <p:extLst>
      <p:ext uri="{BB962C8B-B14F-4D97-AF65-F5344CB8AC3E}">
        <p14:creationId xmlns:p14="http://schemas.microsoft.com/office/powerpoint/2010/main" val="120235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17</a:t>
            </a:fld>
            <a:endParaRPr lang="en-US"/>
          </a:p>
        </p:txBody>
      </p:sp>
    </p:spTree>
    <p:extLst>
      <p:ext uri="{BB962C8B-B14F-4D97-AF65-F5344CB8AC3E}">
        <p14:creationId xmlns:p14="http://schemas.microsoft.com/office/powerpoint/2010/main" val="2375946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github.com/sifive/sifive-block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2"/>
          <a:srcRect/>
          <a:stretch/>
        </p:blipFill>
        <p:spPr>
          <a:xfrm>
            <a:off x="38216"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Reverse</a:t>
            </a:r>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12" name="TextBox 11">
            <a:extLst>
              <a:ext uri="{FF2B5EF4-FFF2-40B4-BE49-F238E27FC236}">
                <a16:creationId xmlns:a16="http://schemas.microsoft.com/office/drawing/2014/main" id="{66A6299D-F73D-4947-868D-349D5897A357}"/>
              </a:ext>
            </a:extLst>
          </p:cNvPr>
          <p:cNvSpPr txBox="1"/>
          <p:nvPr/>
        </p:nvSpPr>
        <p:spPr>
          <a:xfrm>
            <a:off x="9223692" y="3101998"/>
            <a:ext cx="2525449"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ASSOCIATE MEMBER CHIPS ALLIANCE</a:t>
            </a:r>
            <a:endParaRPr lang="en-US" sz="1600" b="1" dirty="0">
              <a:solidFill>
                <a:srgbClr val="FCB237"/>
              </a:solidFill>
              <a:latin typeface="Proxima Nova A Extra Condensed " panose="02000506030000020004"/>
            </a:endParaRPr>
          </a:p>
        </p:txBody>
      </p:sp>
      <p:sp>
        <p:nvSpPr>
          <p:cNvPr id="15" name="TextBox 14">
            <a:extLst>
              <a:ext uri="{FF2B5EF4-FFF2-40B4-BE49-F238E27FC236}">
                <a16:creationId xmlns:a16="http://schemas.microsoft.com/office/drawing/2014/main" id="{8FE3584A-4581-457D-B242-84310C48AE38}"/>
              </a:ext>
            </a:extLst>
          </p:cNvPr>
          <p:cNvSpPr txBox="1"/>
          <p:nvPr/>
        </p:nvSpPr>
        <p:spPr>
          <a:xfrm>
            <a:off x="8819051" y="5055998"/>
            <a:ext cx="3334733"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COMMUNITY ORGANIZATION MEMBER RISCV</a:t>
            </a:r>
            <a:endParaRPr lang="en-US" sz="1600" b="1" dirty="0">
              <a:solidFill>
                <a:srgbClr val="FCB237"/>
              </a:solidFill>
              <a:latin typeface="Proxima Nova A Extra Condensed " panose="02000506030000020004"/>
            </a:endParaRPr>
          </a:p>
        </p:txBody>
      </p:sp>
      <p:sp>
        <p:nvSpPr>
          <p:cNvPr id="4" name="Rectangle 3">
            <a:extLst>
              <a:ext uri="{FF2B5EF4-FFF2-40B4-BE49-F238E27FC236}">
                <a16:creationId xmlns:a16="http://schemas.microsoft.com/office/drawing/2014/main" id="{A975A832-EE85-4A83-8144-9F583525A27F}"/>
              </a:ext>
            </a:extLst>
          </p:cNvPr>
          <p:cNvSpPr/>
          <p:nvPr/>
        </p:nvSpPr>
        <p:spPr>
          <a:xfrm>
            <a:off x="9308111" y="2183441"/>
            <a:ext cx="2252517" cy="9020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a:extLst>
              <a:ext uri="{FF2B5EF4-FFF2-40B4-BE49-F238E27FC236}">
                <a16:creationId xmlns:a16="http://schemas.microsoft.com/office/drawing/2014/main" id="{13079BD7-BD7F-491C-8221-89D75FDC0A88}"/>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A picture containing object, clock&#10;&#10;Description automatically generated">
            <a:extLst>
              <a:ext uri="{FF2B5EF4-FFF2-40B4-BE49-F238E27FC236}">
                <a16:creationId xmlns:a16="http://schemas.microsoft.com/office/drawing/2014/main" id="{AEE54E69-DFE0-4C2F-94CF-04CAB8824BD4}"/>
              </a:ext>
            </a:extLst>
          </p:cNvPr>
          <p:cNvPicPr>
            <a:picLocks noChangeAspect="1"/>
          </p:cNvPicPr>
          <p:nvPr/>
        </p:nvPicPr>
        <p:blipFill>
          <a:blip r:embed="rId3"/>
          <a:stretch>
            <a:fillRect/>
          </a:stretch>
        </p:blipFill>
        <p:spPr>
          <a:xfrm>
            <a:off x="9367736" y="2276284"/>
            <a:ext cx="2036323" cy="683186"/>
          </a:xfrm>
          <a:prstGeom prst="rect">
            <a:avLst/>
          </a:prstGeom>
        </p:spPr>
      </p:pic>
      <p:sp>
        <p:nvSpPr>
          <p:cNvPr id="20" name="Rectangle 19">
            <a:extLst>
              <a:ext uri="{FF2B5EF4-FFF2-40B4-BE49-F238E27FC236}">
                <a16:creationId xmlns:a16="http://schemas.microsoft.com/office/drawing/2014/main" id="{C92A33EC-9F01-48DE-BF93-665E08824C56}"/>
              </a:ext>
            </a:extLst>
          </p:cNvPr>
          <p:cNvSpPr/>
          <p:nvPr/>
        </p:nvSpPr>
        <p:spPr>
          <a:xfrm>
            <a:off x="8961984" y="4499216"/>
            <a:ext cx="2940044" cy="584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aphic 18">
            <a:extLst>
              <a:ext uri="{FF2B5EF4-FFF2-40B4-BE49-F238E27FC236}">
                <a16:creationId xmlns:a16="http://schemas.microsoft.com/office/drawing/2014/main" id="{44EA823D-3CBE-4594-B2A6-330218B75848}"/>
              </a:ext>
            </a:extLst>
          </p:cNvPr>
          <p:cNvGrpSpPr/>
          <p:nvPr/>
        </p:nvGrpSpPr>
        <p:grpSpPr>
          <a:xfrm>
            <a:off x="9008426" y="4570398"/>
            <a:ext cx="2893602" cy="480231"/>
            <a:chOff x="9017540" y="4576682"/>
            <a:chExt cx="2893602" cy="480231"/>
          </a:xfrm>
        </p:grpSpPr>
        <p:sp>
          <p:nvSpPr>
            <p:cNvPr id="22" name="Freeform: Shape 21">
              <a:extLst>
                <a:ext uri="{FF2B5EF4-FFF2-40B4-BE49-F238E27FC236}">
                  <a16:creationId xmlns:a16="http://schemas.microsoft.com/office/drawing/2014/main" id="{BD71E28C-688C-4CFA-AA1A-714D6409CF41}"/>
                </a:ext>
              </a:extLst>
            </p:cNvPr>
            <p:cNvSpPr/>
            <p:nvPr/>
          </p:nvSpPr>
          <p:spPr>
            <a:xfrm>
              <a:off x="9157060" y="4576682"/>
              <a:ext cx="340405" cy="435658"/>
            </a:xfrm>
            <a:custGeom>
              <a:avLst/>
              <a:gdLst>
                <a:gd name="connsiteX0" fmla="*/ 129141 w 340405"/>
                <a:gd name="connsiteY0" fmla="*/ 150206 h 435658"/>
                <a:gd name="connsiteX1" fmla="*/ 4274 w 340405"/>
                <a:gd name="connsiteY1" fmla="*/ 298275 h 435658"/>
                <a:gd name="connsiteX2" fmla="*/ 120592 w 340405"/>
                <a:gd name="connsiteY2" fmla="*/ 435659 h 435658"/>
                <a:gd name="connsiteX3" fmla="*/ 130972 w 340405"/>
                <a:gd name="connsiteY3" fmla="*/ 421004 h 435658"/>
                <a:gd name="connsiteX4" fmla="*/ 340406 w 340405"/>
                <a:gd name="connsiteY4" fmla="*/ 124866 h 435658"/>
                <a:gd name="connsiteX5" fmla="*/ 340406 w 340405"/>
                <a:gd name="connsiteY5" fmla="*/ 0 h 435658"/>
                <a:gd name="connsiteX6" fmla="*/ 0 w 340405"/>
                <a:gd name="connsiteY6" fmla="*/ 0 h 435658"/>
                <a:gd name="connsiteX7" fmla="*/ 129141 w 340405"/>
                <a:gd name="connsiteY7" fmla="*/ 150206 h 4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405" h="435658">
                  <a:moveTo>
                    <a:pt x="129141" y="150206"/>
                  </a:moveTo>
                  <a:cubicBezTo>
                    <a:pt x="129141" y="220119"/>
                    <a:pt x="86704" y="283315"/>
                    <a:pt x="4274" y="298275"/>
                  </a:cubicBezTo>
                  <a:lnTo>
                    <a:pt x="120592" y="435659"/>
                  </a:lnTo>
                  <a:lnTo>
                    <a:pt x="130972" y="421004"/>
                  </a:lnTo>
                  <a:lnTo>
                    <a:pt x="340406" y="124866"/>
                  </a:lnTo>
                  <a:lnTo>
                    <a:pt x="340406" y="0"/>
                  </a:lnTo>
                  <a:lnTo>
                    <a:pt x="0" y="0"/>
                  </a:lnTo>
                  <a:cubicBezTo>
                    <a:pt x="86704" y="8548"/>
                    <a:pt x="129141" y="80293"/>
                    <a:pt x="129141" y="150206"/>
                  </a:cubicBezTo>
                  <a:close/>
                </a:path>
              </a:pathLst>
            </a:custGeom>
            <a:solidFill>
              <a:srgbClr val="F5B21B"/>
            </a:solidFill>
            <a:ln w="30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7F7F69-272A-4E24-B0F3-98A8F27B437B}"/>
                </a:ext>
              </a:extLst>
            </p:cNvPr>
            <p:cNvSpPr/>
            <p:nvPr/>
          </p:nvSpPr>
          <p:spPr>
            <a:xfrm>
              <a:off x="9017540" y="4644457"/>
              <a:ext cx="482368" cy="412456"/>
            </a:xfrm>
            <a:custGeom>
              <a:avLst/>
              <a:gdLst>
                <a:gd name="connsiteX0" fmla="*/ 29614 w 482368"/>
                <a:gd name="connsiteY0" fmla="*/ 166997 h 412456"/>
                <a:gd name="connsiteX1" fmla="*/ 109907 w 482368"/>
                <a:gd name="connsiteY1" fmla="*/ 166997 h 412456"/>
                <a:gd name="connsiteX2" fmla="*/ 198748 w 482368"/>
                <a:gd name="connsiteY2" fmla="*/ 82430 h 412456"/>
                <a:gd name="connsiteX3" fmla="*/ 109907 w 482368"/>
                <a:gd name="connsiteY3" fmla="*/ 0 h 412456"/>
                <a:gd name="connsiteX4" fmla="*/ 0 w 482368"/>
                <a:gd name="connsiteY4" fmla="*/ 0 h 412456"/>
                <a:gd name="connsiteX5" fmla="*/ 0 w 482368"/>
                <a:gd name="connsiteY5" fmla="*/ 412456 h 412456"/>
                <a:gd name="connsiteX6" fmla="*/ 205159 w 482368"/>
                <a:gd name="connsiteY6" fmla="*/ 412456 h 412456"/>
                <a:gd name="connsiteX7" fmla="*/ 29614 w 482368"/>
                <a:gd name="connsiteY7" fmla="*/ 200885 h 412456"/>
                <a:gd name="connsiteX8" fmla="*/ 29614 w 482368"/>
                <a:gd name="connsiteY8" fmla="*/ 166997 h 412456"/>
                <a:gd name="connsiteX9" fmla="*/ 327889 w 482368"/>
                <a:gd name="connsiteY9" fmla="*/ 391085 h 412456"/>
                <a:gd name="connsiteX10" fmla="*/ 482369 w 482368"/>
                <a:gd name="connsiteY10" fmla="*/ 175240 h 412456"/>
                <a:gd name="connsiteX11" fmla="*/ 482369 w 482368"/>
                <a:gd name="connsiteY11" fmla="*/ 412151 h 412456"/>
                <a:gd name="connsiteX12" fmla="*/ 312624 w 482368"/>
                <a:gd name="connsiteY12" fmla="*/ 412151 h 412456"/>
                <a:gd name="connsiteX13" fmla="*/ 327889 w 482368"/>
                <a:gd name="connsiteY13" fmla="*/ 391085 h 41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2368" h="412456">
                  <a:moveTo>
                    <a:pt x="29614" y="166997"/>
                  </a:moveTo>
                  <a:lnTo>
                    <a:pt x="109907" y="166997"/>
                  </a:lnTo>
                  <a:cubicBezTo>
                    <a:pt x="169134" y="166997"/>
                    <a:pt x="198748" y="124866"/>
                    <a:pt x="198748" y="82430"/>
                  </a:cubicBezTo>
                  <a:cubicBezTo>
                    <a:pt x="198748" y="39994"/>
                    <a:pt x="169134" y="0"/>
                    <a:pt x="109907" y="0"/>
                  </a:cubicBezTo>
                  <a:lnTo>
                    <a:pt x="0" y="0"/>
                  </a:lnTo>
                  <a:lnTo>
                    <a:pt x="0" y="412456"/>
                  </a:lnTo>
                  <a:lnTo>
                    <a:pt x="205159" y="412456"/>
                  </a:lnTo>
                  <a:lnTo>
                    <a:pt x="29614" y="200885"/>
                  </a:lnTo>
                  <a:lnTo>
                    <a:pt x="29614" y="166997"/>
                  </a:lnTo>
                  <a:close/>
                  <a:moveTo>
                    <a:pt x="327889" y="391085"/>
                  </a:moveTo>
                  <a:lnTo>
                    <a:pt x="482369" y="175240"/>
                  </a:lnTo>
                  <a:lnTo>
                    <a:pt x="482369" y="412151"/>
                  </a:lnTo>
                  <a:lnTo>
                    <a:pt x="312624" y="412151"/>
                  </a:lnTo>
                  <a:lnTo>
                    <a:pt x="327889" y="391085"/>
                  </a:lnTo>
                  <a:close/>
                </a:path>
              </a:pathLst>
            </a:custGeom>
            <a:solidFill>
              <a:srgbClr val="283272"/>
            </a:solidFill>
            <a:ln w="30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8F6BED3-52E3-45AE-8254-F5AD70BB3D59}"/>
                </a:ext>
              </a:extLst>
            </p:cNvPr>
            <p:cNvSpPr/>
            <p:nvPr/>
          </p:nvSpPr>
          <p:spPr>
            <a:xfrm>
              <a:off x="10204228" y="4656975"/>
              <a:ext cx="69912" cy="327888"/>
            </a:xfrm>
            <a:custGeom>
              <a:avLst/>
              <a:gdLst>
                <a:gd name="connsiteX0" fmla="*/ 0 w 69912"/>
                <a:gd name="connsiteY0" fmla="*/ 0 h 327888"/>
                <a:gd name="connsiteX1" fmla="*/ 69913 w 69912"/>
                <a:gd name="connsiteY1" fmla="*/ 0 h 327888"/>
                <a:gd name="connsiteX2" fmla="*/ 69913 w 69912"/>
                <a:gd name="connsiteY2" fmla="*/ 327889 h 327888"/>
                <a:gd name="connsiteX3" fmla="*/ 0 w 69912"/>
                <a:gd name="connsiteY3" fmla="*/ 327889 h 327888"/>
              </a:gdLst>
              <a:ahLst/>
              <a:cxnLst>
                <a:cxn ang="0">
                  <a:pos x="connsiteX0" y="connsiteY0"/>
                </a:cxn>
                <a:cxn ang="0">
                  <a:pos x="connsiteX1" y="connsiteY1"/>
                </a:cxn>
                <a:cxn ang="0">
                  <a:pos x="connsiteX2" y="connsiteY2"/>
                </a:cxn>
                <a:cxn ang="0">
                  <a:pos x="connsiteX3" y="connsiteY3"/>
                </a:cxn>
              </a:cxnLst>
              <a:rect l="l" t="t" r="r" b="b"/>
              <a:pathLst>
                <a:path w="69912" h="327888">
                  <a:moveTo>
                    <a:pt x="0" y="0"/>
                  </a:moveTo>
                  <a:lnTo>
                    <a:pt x="69913" y="0"/>
                  </a:lnTo>
                  <a:lnTo>
                    <a:pt x="69913" y="327889"/>
                  </a:lnTo>
                  <a:lnTo>
                    <a:pt x="0" y="327889"/>
                  </a:lnTo>
                  <a:close/>
                </a:path>
              </a:pathLst>
            </a:custGeom>
            <a:solidFill>
              <a:srgbClr val="283272"/>
            </a:solidFill>
            <a:ln w="30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637765-885D-4889-B57A-EEA86C78EC33}"/>
                </a:ext>
              </a:extLst>
            </p:cNvPr>
            <p:cNvSpPr/>
            <p:nvPr/>
          </p:nvSpPr>
          <p:spPr>
            <a:xfrm>
              <a:off x="10326652" y="4656975"/>
              <a:ext cx="465577" cy="327888"/>
            </a:xfrm>
            <a:custGeom>
              <a:avLst/>
              <a:gdLst>
                <a:gd name="connsiteX0" fmla="*/ 363303 w 465577"/>
                <a:gd name="connsiteY0" fmla="*/ 256144 h 327888"/>
                <a:gd name="connsiteX1" fmla="*/ 0 w 465577"/>
                <a:gd name="connsiteY1" fmla="*/ 255839 h 327888"/>
                <a:gd name="connsiteX2" fmla="*/ 0 w 465577"/>
                <a:gd name="connsiteY2" fmla="*/ 327889 h 327888"/>
                <a:gd name="connsiteX3" fmla="*/ 366051 w 465577"/>
                <a:gd name="connsiteY3" fmla="*/ 327889 h 327888"/>
                <a:gd name="connsiteX4" fmla="*/ 435964 w 465577"/>
                <a:gd name="connsiteY4" fmla="*/ 298275 h 327888"/>
                <a:gd name="connsiteX5" fmla="*/ 465578 w 465577"/>
                <a:gd name="connsiteY5" fmla="*/ 228362 h 327888"/>
                <a:gd name="connsiteX6" fmla="*/ 435964 w 465577"/>
                <a:gd name="connsiteY6" fmla="*/ 158449 h 327888"/>
                <a:gd name="connsiteX7" fmla="*/ 366051 w 465577"/>
                <a:gd name="connsiteY7" fmla="*/ 128835 h 327888"/>
                <a:gd name="connsiteX8" fmla="*/ 99832 w 465577"/>
                <a:gd name="connsiteY8" fmla="*/ 127309 h 327888"/>
                <a:gd name="connsiteX9" fmla="*/ 71440 w 465577"/>
                <a:gd name="connsiteY9" fmla="*/ 98916 h 327888"/>
                <a:gd name="connsiteX10" fmla="*/ 71440 w 465577"/>
                <a:gd name="connsiteY10" fmla="*/ 98916 h 327888"/>
                <a:gd name="connsiteX11" fmla="*/ 71440 w 465577"/>
                <a:gd name="connsiteY11" fmla="*/ 98916 h 327888"/>
                <a:gd name="connsiteX12" fmla="*/ 100137 w 465577"/>
                <a:gd name="connsiteY12" fmla="*/ 70524 h 327888"/>
                <a:gd name="connsiteX13" fmla="*/ 465578 w 465577"/>
                <a:gd name="connsiteY13" fmla="*/ 70218 h 327888"/>
                <a:gd name="connsiteX14" fmla="*/ 465578 w 465577"/>
                <a:gd name="connsiteY14" fmla="*/ 0 h 327888"/>
                <a:gd name="connsiteX15" fmla="*/ 99527 w 465577"/>
                <a:gd name="connsiteY15" fmla="*/ 0 h 327888"/>
                <a:gd name="connsiteX16" fmla="*/ 29614 w 465577"/>
                <a:gd name="connsiteY16" fmla="*/ 29614 h 327888"/>
                <a:gd name="connsiteX17" fmla="*/ 0 w 465577"/>
                <a:gd name="connsiteY17" fmla="*/ 99527 h 327888"/>
                <a:gd name="connsiteX18" fmla="*/ 29614 w 465577"/>
                <a:gd name="connsiteY18" fmla="*/ 169440 h 327888"/>
                <a:gd name="connsiteX19" fmla="*/ 99527 w 465577"/>
                <a:gd name="connsiteY19" fmla="*/ 196916 h 327888"/>
                <a:gd name="connsiteX20" fmla="*/ 365440 w 465577"/>
                <a:gd name="connsiteY20" fmla="*/ 196916 h 327888"/>
                <a:gd name="connsiteX21" fmla="*/ 393833 w 465577"/>
                <a:gd name="connsiteY21" fmla="*/ 225614 h 327888"/>
                <a:gd name="connsiteX22" fmla="*/ 393833 w 465577"/>
                <a:gd name="connsiteY22" fmla="*/ 225614 h 327888"/>
                <a:gd name="connsiteX23" fmla="*/ 393833 w 465577"/>
                <a:gd name="connsiteY23" fmla="*/ 225614 h 327888"/>
                <a:gd name="connsiteX24" fmla="*/ 363303 w 465577"/>
                <a:gd name="connsiteY24" fmla="*/ 256144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577" h="327888">
                  <a:moveTo>
                    <a:pt x="363303" y="256144"/>
                  </a:moveTo>
                  <a:lnTo>
                    <a:pt x="0" y="255839"/>
                  </a:lnTo>
                  <a:lnTo>
                    <a:pt x="0" y="327889"/>
                  </a:lnTo>
                  <a:lnTo>
                    <a:pt x="366051" y="327889"/>
                  </a:lnTo>
                  <a:cubicBezTo>
                    <a:pt x="393528" y="327889"/>
                    <a:pt x="416730" y="317203"/>
                    <a:pt x="435964" y="298275"/>
                  </a:cubicBezTo>
                  <a:cubicBezTo>
                    <a:pt x="454892" y="279347"/>
                    <a:pt x="465578" y="255839"/>
                    <a:pt x="465578" y="228362"/>
                  </a:cubicBezTo>
                  <a:cubicBezTo>
                    <a:pt x="465578" y="200885"/>
                    <a:pt x="454892" y="177683"/>
                    <a:pt x="435964" y="158449"/>
                  </a:cubicBezTo>
                  <a:cubicBezTo>
                    <a:pt x="417036" y="139521"/>
                    <a:pt x="393528" y="128835"/>
                    <a:pt x="366051" y="128835"/>
                  </a:cubicBezTo>
                  <a:lnTo>
                    <a:pt x="99832" y="127309"/>
                  </a:lnTo>
                  <a:cubicBezTo>
                    <a:pt x="84262" y="127309"/>
                    <a:pt x="71440" y="114486"/>
                    <a:pt x="71440" y="98916"/>
                  </a:cubicBezTo>
                  <a:lnTo>
                    <a:pt x="71440" y="98916"/>
                  </a:lnTo>
                  <a:lnTo>
                    <a:pt x="71440" y="98916"/>
                  </a:lnTo>
                  <a:cubicBezTo>
                    <a:pt x="71440" y="83041"/>
                    <a:pt x="84262" y="70524"/>
                    <a:pt x="100137" y="70524"/>
                  </a:cubicBezTo>
                  <a:lnTo>
                    <a:pt x="465578" y="70218"/>
                  </a:lnTo>
                  <a:lnTo>
                    <a:pt x="465578" y="0"/>
                  </a:lnTo>
                  <a:lnTo>
                    <a:pt x="99527" y="0"/>
                  </a:lnTo>
                  <a:cubicBezTo>
                    <a:pt x="72050" y="0"/>
                    <a:pt x="48847" y="10685"/>
                    <a:pt x="29614" y="29614"/>
                  </a:cubicBezTo>
                  <a:cubicBezTo>
                    <a:pt x="10685" y="48542"/>
                    <a:pt x="0" y="72050"/>
                    <a:pt x="0" y="99527"/>
                  </a:cubicBezTo>
                  <a:cubicBezTo>
                    <a:pt x="0" y="127003"/>
                    <a:pt x="10685" y="150206"/>
                    <a:pt x="29614" y="169440"/>
                  </a:cubicBezTo>
                  <a:cubicBezTo>
                    <a:pt x="48542" y="188368"/>
                    <a:pt x="71745" y="196916"/>
                    <a:pt x="99527" y="196916"/>
                  </a:cubicBezTo>
                  <a:lnTo>
                    <a:pt x="365440" y="196916"/>
                  </a:lnTo>
                  <a:cubicBezTo>
                    <a:pt x="381316" y="196916"/>
                    <a:pt x="394138" y="209739"/>
                    <a:pt x="393833" y="225614"/>
                  </a:cubicBezTo>
                  <a:lnTo>
                    <a:pt x="393833" y="225614"/>
                  </a:lnTo>
                  <a:lnTo>
                    <a:pt x="393833" y="225614"/>
                  </a:lnTo>
                  <a:cubicBezTo>
                    <a:pt x="394138" y="242406"/>
                    <a:pt x="380400" y="256144"/>
                    <a:pt x="363303" y="256144"/>
                  </a:cubicBezTo>
                  <a:close/>
                </a:path>
              </a:pathLst>
            </a:custGeom>
            <a:solidFill>
              <a:srgbClr val="283272"/>
            </a:solidFill>
            <a:ln w="30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9FF08FC-2A09-4C8C-BB8E-BEA94C0C90F4}"/>
                </a:ext>
              </a:extLst>
            </p:cNvPr>
            <p:cNvSpPr/>
            <p:nvPr/>
          </p:nvSpPr>
          <p:spPr>
            <a:xfrm>
              <a:off x="10828255" y="4656975"/>
              <a:ext cx="463135" cy="328194"/>
            </a:xfrm>
            <a:custGeom>
              <a:avLst/>
              <a:gdLst>
                <a:gd name="connsiteX0" fmla="*/ 160586 w 463135"/>
                <a:gd name="connsiteY0" fmla="*/ 0 h 328194"/>
                <a:gd name="connsiteX1" fmla="*/ 463135 w 463135"/>
                <a:gd name="connsiteY1" fmla="*/ 0 h 328194"/>
                <a:gd name="connsiteX2" fmla="*/ 463135 w 463135"/>
                <a:gd name="connsiteY2" fmla="*/ 69913 h 328194"/>
                <a:gd name="connsiteX3" fmla="*/ 160586 w 463135"/>
                <a:gd name="connsiteY3" fmla="*/ 69913 h 328194"/>
                <a:gd name="connsiteX4" fmla="*/ 94947 w 463135"/>
                <a:gd name="connsiteY4" fmla="*/ 97390 h 328194"/>
                <a:gd name="connsiteX5" fmla="*/ 67471 w 463135"/>
                <a:gd name="connsiteY5" fmla="*/ 163029 h 328194"/>
                <a:gd name="connsiteX6" fmla="*/ 94947 w 463135"/>
                <a:gd name="connsiteY6" fmla="*/ 228667 h 328194"/>
                <a:gd name="connsiteX7" fmla="*/ 160586 w 463135"/>
                <a:gd name="connsiteY7" fmla="*/ 256144 h 328194"/>
                <a:gd name="connsiteX8" fmla="*/ 463135 w 463135"/>
                <a:gd name="connsiteY8" fmla="*/ 256144 h 328194"/>
                <a:gd name="connsiteX9" fmla="*/ 463135 w 463135"/>
                <a:gd name="connsiteY9" fmla="*/ 328194 h 328194"/>
                <a:gd name="connsiteX10" fmla="*/ 160891 w 463135"/>
                <a:gd name="connsiteY10" fmla="*/ 328194 h 328194"/>
                <a:gd name="connsiteX11" fmla="*/ 46405 w 463135"/>
                <a:gd name="connsiteY11" fmla="*/ 279347 h 328194"/>
                <a:gd name="connsiteX12" fmla="*/ 0 w 463135"/>
                <a:gd name="connsiteY12" fmla="*/ 165166 h 328194"/>
                <a:gd name="connsiteX13" fmla="*/ 46405 w 463135"/>
                <a:gd name="connsiteY13" fmla="*/ 50985 h 328194"/>
                <a:gd name="connsiteX14" fmla="*/ 160586 w 463135"/>
                <a:gd name="connsiteY14" fmla="*/ 0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135" h="328194">
                  <a:moveTo>
                    <a:pt x="160586" y="0"/>
                  </a:moveTo>
                  <a:lnTo>
                    <a:pt x="463135" y="0"/>
                  </a:lnTo>
                  <a:lnTo>
                    <a:pt x="463135" y="69913"/>
                  </a:lnTo>
                  <a:lnTo>
                    <a:pt x="160586" y="69913"/>
                  </a:lnTo>
                  <a:cubicBezTo>
                    <a:pt x="135247" y="69913"/>
                    <a:pt x="114181" y="78156"/>
                    <a:pt x="94947" y="97390"/>
                  </a:cubicBezTo>
                  <a:cubicBezTo>
                    <a:pt x="76019" y="116318"/>
                    <a:pt x="67471" y="137689"/>
                    <a:pt x="67471" y="163029"/>
                  </a:cubicBezTo>
                  <a:cubicBezTo>
                    <a:pt x="67471" y="188368"/>
                    <a:pt x="76019" y="209434"/>
                    <a:pt x="94947" y="228667"/>
                  </a:cubicBezTo>
                  <a:cubicBezTo>
                    <a:pt x="114181" y="247596"/>
                    <a:pt x="135247" y="256144"/>
                    <a:pt x="160586" y="256144"/>
                  </a:cubicBezTo>
                  <a:lnTo>
                    <a:pt x="463135" y="256144"/>
                  </a:lnTo>
                  <a:lnTo>
                    <a:pt x="463135" y="328194"/>
                  </a:lnTo>
                  <a:lnTo>
                    <a:pt x="160891" y="328194"/>
                  </a:lnTo>
                  <a:cubicBezTo>
                    <a:pt x="116623" y="328194"/>
                    <a:pt x="78156" y="311097"/>
                    <a:pt x="46405" y="279347"/>
                  </a:cubicBezTo>
                  <a:cubicBezTo>
                    <a:pt x="14654" y="247596"/>
                    <a:pt x="0" y="209434"/>
                    <a:pt x="0" y="165166"/>
                  </a:cubicBezTo>
                  <a:cubicBezTo>
                    <a:pt x="0" y="120898"/>
                    <a:pt x="14654" y="82735"/>
                    <a:pt x="46405" y="50985"/>
                  </a:cubicBezTo>
                  <a:cubicBezTo>
                    <a:pt x="78156" y="17097"/>
                    <a:pt x="116318" y="0"/>
                    <a:pt x="160586" y="0"/>
                  </a:cubicBezTo>
                  <a:close/>
                </a:path>
              </a:pathLst>
            </a:custGeom>
            <a:solidFill>
              <a:srgbClr val="283272"/>
            </a:solidFill>
            <a:ln w="30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93D186-F2D9-4E67-8539-1D3F39591D7C}"/>
                </a:ext>
              </a:extLst>
            </p:cNvPr>
            <p:cNvSpPr/>
            <p:nvPr/>
          </p:nvSpPr>
          <p:spPr>
            <a:xfrm>
              <a:off x="9687971" y="4656669"/>
              <a:ext cx="465577" cy="328194"/>
            </a:xfrm>
            <a:custGeom>
              <a:avLst/>
              <a:gdLst>
                <a:gd name="connsiteX0" fmla="*/ 361777 w 465577"/>
                <a:gd name="connsiteY0" fmla="*/ 132194 h 328194"/>
                <a:gd name="connsiteX1" fmla="*/ 69913 w 465577"/>
                <a:gd name="connsiteY1" fmla="*/ 131583 h 328194"/>
                <a:gd name="connsiteX2" fmla="*/ 69913 w 465577"/>
                <a:gd name="connsiteY2" fmla="*/ 72355 h 328194"/>
                <a:gd name="connsiteX3" fmla="*/ 364830 w 465577"/>
                <a:gd name="connsiteY3" fmla="*/ 71745 h 328194"/>
                <a:gd name="connsiteX4" fmla="*/ 393833 w 465577"/>
                <a:gd name="connsiteY4" fmla="*/ 100443 h 328194"/>
                <a:gd name="connsiteX5" fmla="*/ 393833 w 465577"/>
                <a:gd name="connsiteY5" fmla="*/ 100443 h 328194"/>
                <a:gd name="connsiteX6" fmla="*/ 393833 w 465577"/>
                <a:gd name="connsiteY6" fmla="*/ 100443 h 328194"/>
                <a:gd name="connsiteX7" fmla="*/ 361777 w 465577"/>
                <a:gd name="connsiteY7" fmla="*/ 132194 h 328194"/>
                <a:gd name="connsiteX8" fmla="*/ 465578 w 465577"/>
                <a:gd name="connsiteY8" fmla="*/ 328194 h 328194"/>
                <a:gd name="connsiteX9" fmla="*/ 372462 w 465577"/>
                <a:gd name="connsiteY9" fmla="*/ 199054 h 328194"/>
                <a:gd name="connsiteX10" fmla="*/ 435964 w 465577"/>
                <a:gd name="connsiteY10" fmla="*/ 169440 h 328194"/>
                <a:gd name="connsiteX11" fmla="*/ 465578 w 465577"/>
                <a:gd name="connsiteY11" fmla="*/ 99527 h 328194"/>
                <a:gd name="connsiteX12" fmla="*/ 435964 w 465577"/>
                <a:gd name="connsiteY12" fmla="*/ 29614 h 328194"/>
                <a:gd name="connsiteX13" fmla="*/ 366051 w 465577"/>
                <a:gd name="connsiteY13" fmla="*/ 0 h 328194"/>
                <a:gd name="connsiteX14" fmla="*/ 0 w 465577"/>
                <a:gd name="connsiteY14" fmla="*/ 0 h 328194"/>
                <a:gd name="connsiteX15" fmla="*/ 0 w 465577"/>
                <a:gd name="connsiteY15" fmla="*/ 327889 h 328194"/>
                <a:gd name="connsiteX16" fmla="*/ 69913 w 465577"/>
                <a:gd name="connsiteY16" fmla="*/ 327889 h 328194"/>
                <a:gd name="connsiteX17" fmla="*/ 69913 w 465577"/>
                <a:gd name="connsiteY17" fmla="*/ 198748 h 328194"/>
                <a:gd name="connsiteX18" fmla="*/ 285758 w 465577"/>
                <a:gd name="connsiteY18" fmla="*/ 198748 h 328194"/>
                <a:gd name="connsiteX19" fmla="*/ 378873 w 465577"/>
                <a:gd name="connsiteY19" fmla="*/ 327889 h 328194"/>
                <a:gd name="connsiteX20" fmla="*/ 465578 w 465577"/>
                <a:gd name="connsiteY20" fmla="*/ 327889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5577" h="328194">
                  <a:moveTo>
                    <a:pt x="361777" y="132194"/>
                  </a:moveTo>
                  <a:lnTo>
                    <a:pt x="69913" y="131583"/>
                  </a:lnTo>
                  <a:lnTo>
                    <a:pt x="69913" y="72355"/>
                  </a:lnTo>
                  <a:lnTo>
                    <a:pt x="364830" y="71745"/>
                  </a:lnTo>
                  <a:cubicBezTo>
                    <a:pt x="380705" y="71745"/>
                    <a:pt x="393528" y="84567"/>
                    <a:pt x="393833" y="100443"/>
                  </a:cubicBezTo>
                  <a:lnTo>
                    <a:pt x="393833" y="100443"/>
                  </a:lnTo>
                  <a:lnTo>
                    <a:pt x="393833" y="100443"/>
                  </a:lnTo>
                  <a:cubicBezTo>
                    <a:pt x="393528" y="117845"/>
                    <a:pt x="379179" y="132194"/>
                    <a:pt x="361777" y="132194"/>
                  </a:cubicBezTo>
                  <a:close/>
                  <a:moveTo>
                    <a:pt x="465578" y="328194"/>
                  </a:moveTo>
                  <a:lnTo>
                    <a:pt x="372462" y="199054"/>
                  </a:lnTo>
                  <a:cubicBezTo>
                    <a:pt x="397802" y="196916"/>
                    <a:pt x="418867" y="188368"/>
                    <a:pt x="435964" y="169440"/>
                  </a:cubicBezTo>
                  <a:cubicBezTo>
                    <a:pt x="454892" y="150206"/>
                    <a:pt x="465578" y="127003"/>
                    <a:pt x="465578" y="99527"/>
                  </a:cubicBezTo>
                  <a:cubicBezTo>
                    <a:pt x="465578" y="72050"/>
                    <a:pt x="454892" y="48847"/>
                    <a:pt x="435964" y="29614"/>
                  </a:cubicBezTo>
                  <a:cubicBezTo>
                    <a:pt x="417035" y="10380"/>
                    <a:pt x="393528" y="0"/>
                    <a:pt x="366051" y="0"/>
                  </a:cubicBezTo>
                  <a:lnTo>
                    <a:pt x="0" y="0"/>
                  </a:lnTo>
                  <a:lnTo>
                    <a:pt x="0" y="327889"/>
                  </a:lnTo>
                  <a:lnTo>
                    <a:pt x="69913" y="327889"/>
                  </a:lnTo>
                  <a:lnTo>
                    <a:pt x="69913" y="198748"/>
                  </a:lnTo>
                  <a:lnTo>
                    <a:pt x="285758" y="198748"/>
                  </a:lnTo>
                  <a:lnTo>
                    <a:pt x="378873" y="327889"/>
                  </a:lnTo>
                  <a:lnTo>
                    <a:pt x="465578" y="327889"/>
                  </a:lnTo>
                  <a:close/>
                </a:path>
              </a:pathLst>
            </a:custGeom>
            <a:solidFill>
              <a:srgbClr val="283272"/>
            </a:solidFill>
            <a:ln w="30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E70EB78-5C39-43C1-A374-F2F758E04831}"/>
                </a:ext>
              </a:extLst>
            </p:cNvPr>
            <p:cNvSpPr/>
            <p:nvPr/>
          </p:nvSpPr>
          <p:spPr>
            <a:xfrm>
              <a:off x="11448618" y="4656975"/>
              <a:ext cx="462524" cy="327888"/>
            </a:xfrm>
            <a:custGeom>
              <a:avLst/>
              <a:gdLst>
                <a:gd name="connsiteX0" fmla="*/ 191726 w 462524"/>
                <a:gd name="connsiteY0" fmla="*/ 327889 h 327888"/>
                <a:gd name="connsiteX1" fmla="*/ 0 w 462524"/>
                <a:gd name="connsiteY1" fmla="*/ 0 h 327888"/>
                <a:gd name="connsiteX2" fmla="*/ 82125 w 462524"/>
                <a:gd name="connsiteY2" fmla="*/ 0 h 327888"/>
                <a:gd name="connsiteX3" fmla="*/ 232026 w 462524"/>
                <a:gd name="connsiteY3" fmla="*/ 260113 h 327888"/>
                <a:gd name="connsiteX4" fmla="*/ 381621 w 462524"/>
                <a:gd name="connsiteY4" fmla="*/ 0 h 327888"/>
                <a:gd name="connsiteX5" fmla="*/ 462525 w 462524"/>
                <a:gd name="connsiteY5" fmla="*/ 0 h 327888"/>
                <a:gd name="connsiteX6" fmla="*/ 272020 w 462524"/>
                <a:gd name="connsiteY6" fmla="*/ 327889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524" h="327888">
                  <a:moveTo>
                    <a:pt x="191726" y="327889"/>
                  </a:moveTo>
                  <a:lnTo>
                    <a:pt x="0" y="0"/>
                  </a:lnTo>
                  <a:lnTo>
                    <a:pt x="82125" y="0"/>
                  </a:lnTo>
                  <a:lnTo>
                    <a:pt x="232026" y="260113"/>
                  </a:lnTo>
                  <a:lnTo>
                    <a:pt x="381621" y="0"/>
                  </a:lnTo>
                  <a:lnTo>
                    <a:pt x="462525" y="0"/>
                  </a:lnTo>
                  <a:lnTo>
                    <a:pt x="272020" y="327889"/>
                  </a:lnTo>
                </a:path>
              </a:pathLst>
            </a:custGeom>
            <a:solidFill>
              <a:srgbClr val="F5B21B"/>
            </a:solidFill>
            <a:ln w="30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7764AD2-D8F8-441C-9345-510104FD82D5}"/>
                </a:ext>
              </a:extLst>
            </p:cNvPr>
            <p:cNvSpPr/>
            <p:nvPr/>
          </p:nvSpPr>
          <p:spPr>
            <a:xfrm>
              <a:off x="11333826" y="4790389"/>
              <a:ext cx="137383" cy="63501"/>
            </a:xfrm>
            <a:custGeom>
              <a:avLst/>
              <a:gdLst>
                <a:gd name="connsiteX0" fmla="*/ 0 w 137383"/>
                <a:gd name="connsiteY0" fmla="*/ 0 h 63501"/>
                <a:gd name="connsiteX1" fmla="*/ 137384 w 137383"/>
                <a:gd name="connsiteY1" fmla="*/ 0 h 63501"/>
                <a:gd name="connsiteX2" fmla="*/ 137384 w 137383"/>
                <a:gd name="connsiteY2" fmla="*/ 63502 h 63501"/>
                <a:gd name="connsiteX3" fmla="*/ 0 w 137383"/>
                <a:gd name="connsiteY3" fmla="*/ 63502 h 63501"/>
              </a:gdLst>
              <a:ahLst/>
              <a:cxnLst>
                <a:cxn ang="0">
                  <a:pos x="connsiteX0" y="connsiteY0"/>
                </a:cxn>
                <a:cxn ang="0">
                  <a:pos x="connsiteX1" y="connsiteY1"/>
                </a:cxn>
                <a:cxn ang="0">
                  <a:pos x="connsiteX2" y="connsiteY2"/>
                </a:cxn>
                <a:cxn ang="0">
                  <a:pos x="connsiteX3" y="connsiteY3"/>
                </a:cxn>
              </a:cxnLst>
              <a:rect l="l" t="t" r="r" b="b"/>
              <a:pathLst>
                <a:path w="137383" h="63501">
                  <a:moveTo>
                    <a:pt x="0" y="0"/>
                  </a:moveTo>
                  <a:lnTo>
                    <a:pt x="137384" y="0"/>
                  </a:lnTo>
                  <a:lnTo>
                    <a:pt x="137384" y="63502"/>
                  </a:lnTo>
                  <a:lnTo>
                    <a:pt x="0" y="63502"/>
                  </a:lnTo>
                  <a:close/>
                </a:path>
              </a:pathLst>
            </a:custGeom>
            <a:solidFill>
              <a:srgbClr val="F5B21B"/>
            </a:solidFill>
            <a:ln w="3044" cap="flat">
              <a:noFill/>
              <a:prstDash val="solid"/>
              <a:miter/>
            </a:ln>
          </p:spPr>
          <p:txBody>
            <a:bodyPr rtlCol="0" anchor="ctr"/>
            <a:lstStyle/>
            <a:p>
              <a:endParaRPr lang="en-US"/>
            </a:p>
          </p:txBody>
        </p:sp>
      </p:gr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4"/>
          <a:srcRect/>
          <a:stretch/>
        </p:blipFill>
        <p:spPr>
          <a:xfrm>
            <a:off x="9331576" y="701242"/>
            <a:ext cx="2367183" cy="849757"/>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8DA3764B-63A2-45FE-A4ED-09A2F73DAA77}"/>
              </a:ext>
            </a:extLst>
          </p:cNvPr>
          <p:cNvGraphicFramePr>
            <a:graphicFrameLocks/>
          </p:cNvGraphicFramePr>
          <p:nvPr>
            <p:extLst>
              <p:ext uri="{D42A27DB-BD31-4B8C-83A1-F6EECF244321}">
                <p14:modId xmlns:p14="http://schemas.microsoft.com/office/powerpoint/2010/main" val="2302949688"/>
              </p:ext>
            </p:extLst>
          </p:nvPr>
        </p:nvGraphicFramePr>
        <p:xfrm>
          <a:off x="575653" y="1087954"/>
          <a:ext cx="10730521" cy="4937760"/>
        </p:xfrm>
        <a:graphic>
          <a:graphicData uri="http://schemas.openxmlformats.org/drawingml/2006/table">
            <a:tbl>
              <a:tblPr firstRow="1" bandRow="1">
                <a:tableStyleId>{5C22544A-7EE6-4342-B048-85BDC9FD1C3A}</a:tableStyleId>
              </a:tblPr>
              <a:tblGrid>
                <a:gridCol w="1509725">
                  <a:extLst>
                    <a:ext uri="{9D8B030D-6E8A-4147-A177-3AD203B41FA5}">
                      <a16:colId xmlns:a16="http://schemas.microsoft.com/office/drawing/2014/main" val="3486364129"/>
                    </a:ext>
                  </a:extLst>
                </a:gridCol>
                <a:gridCol w="9220796">
                  <a:extLst>
                    <a:ext uri="{9D8B030D-6E8A-4147-A177-3AD203B41FA5}">
                      <a16:colId xmlns:a16="http://schemas.microsoft.com/office/drawing/2014/main" val="1077344348"/>
                    </a:ext>
                  </a:extLst>
                </a:gridCol>
              </a:tblGrid>
              <a:tr h="360338">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503486">
                <a:tc>
                  <a:txBody>
                    <a:bodyPr/>
                    <a:lstStyle/>
                    <a:p>
                      <a:r>
                        <a:rPr lang="en-US" sz="1400" kern="1200" dirty="0">
                          <a:solidFill>
                            <a:schemeClr val="dk1"/>
                          </a:solidFill>
                          <a:effectLst/>
                          <a:latin typeface="+mn-lt"/>
                          <a:ea typeface="+mn-ea"/>
                          <a:cs typeface="+mn-cs"/>
                        </a:rPr>
                        <a:t>Register File</a:t>
                      </a:r>
                      <a:endParaRPr lang="en-US" sz="1400" dirty="0"/>
                    </a:p>
                  </a:txBody>
                  <a:tcPr/>
                </a:tc>
                <a:tc>
                  <a:txBody>
                    <a:bodyPr/>
                    <a:lstStyle/>
                    <a:p>
                      <a:r>
                        <a:rPr lang="en-US" sz="1400" kern="1200" dirty="0">
                          <a:solidFill>
                            <a:schemeClr val="dk1"/>
                          </a:solidFill>
                          <a:effectLst/>
                          <a:latin typeface="+mn-lt"/>
                          <a:ea typeface="+mn-ea"/>
                          <a:cs typeface="+mn-cs"/>
                        </a:rPr>
                        <a:t>Registers are temporary storage locations that hold data and addresses. </a:t>
                      </a:r>
                      <a:r>
                        <a:rPr lang="en-GB" sz="1400" b="0" i="0" kern="1200" dirty="0">
                          <a:solidFill>
                            <a:schemeClr val="dk1"/>
                          </a:solidFill>
                          <a:effectLst/>
                          <a:latin typeface="+mn-lt"/>
                          <a:ea typeface="+mn-ea"/>
                          <a:cs typeface="+mn-cs"/>
                        </a:rPr>
                        <a:t>The width of the rocket chip file register is </a:t>
                      </a:r>
                    </a:p>
                    <a:p>
                      <a:r>
                        <a:rPr lang="en-GB" sz="1400" b="0" i="0" kern="1200" dirty="0">
                          <a:solidFill>
                            <a:schemeClr val="dk1"/>
                          </a:solidFill>
                          <a:effectLst/>
                          <a:latin typeface="+mn-lt"/>
                          <a:ea typeface="+mn-ea"/>
                          <a:cs typeface="+mn-cs"/>
                        </a:rPr>
                        <a:t>fixed by the xlen variable between [31:0] / [63:0]</a:t>
                      </a:r>
                    </a:p>
                  </a:txBody>
                  <a:tcPr/>
                </a:tc>
                <a:extLst>
                  <a:ext uri="{0D108BD9-81ED-4DB2-BD59-A6C34878D82A}">
                    <a16:rowId xmlns:a16="http://schemas.microsoft.com/office/drawing/2014/main" val="156372576"/>
                  </a:ext>
                </a:extLst>
              </a:tr>
              <a:tr h="503486">
                <a:tc>
                  <a:txBody>
                    <a:bodyPr/>
                    <a:lstStyle/>
                    <a:p>
                      <a:r>
                        <a:rPr lang="en-US" sz="1400" kern="1200" dirty="0">
                          <a:solidFill>
                            <a:schemeClr val="dk1"/>
                          </a:solidFill>
                          <a:effectLst/>
                          <a:latin typeface="+mn-lt"/>
                          <a:ea typeface="+mn-ea"/>
                          <a:cs typeface="+mn-cs"/>
                        </a:rPr>
                        <a:t>Instruction buffer</a:t>
                      </a:r>
                      <a:endParaRPr lang="en-US" sz="1100" dirty="0"/>
                    </a:p>
                  </a:txBody>
                  <a:tcPr/>
                </a:tc>
                <a:tc>
                  <a:txBody>
                    <a:bodyPr/>
                    <a:lstStyle/>
                    <a:p>
                      <a:r>
                        <a:rPr lang="en-US" sz="1400" kern="1200" dirty="0" err="1">
                          <a:solidFill>
                            <a:schemeClr val="dk1"/>
                          </a:solidFill>
                          <a:effectLst/>
                          <a:latin typeface="+mn-lt"/>
                          <a:ea typeface="+mn-ea"/>
                          <a:cs typeface="+mn-cs"/>
                        </a:rPr>
                        <a:t>Ibuffer</a:t>
                      </a:r>
                      <a:r>
                        <a:rPr lang="en-US" sz="1400" kern="1200" dirty="0">
                          <a:solidFill>
                            <a:schemeClr val="dk1"/>
                          </a:solidFill>
                          <a:effectLst/>
                          <a:latin typeface="+mn-lt"/>
                          <a:ea typeface="+mn-ea"/>
                          <a:cs typeface="+mn-cs"/>
                        </a:rPr>
                        <a:t> is a temporary register where the opcode of the currently fetched instruction from instruction memory is stored. </a:t>
                      </a:r>
                      <a:r>
                        <a:rPr lang="en-GB" sz="1400" b="0" i="0" kern="1200" dirty="0">
                          <a:solidFill>
                            <a:schemeClr val="dk1"/>
                          </a:solidFill>
                          <a:effectLst/>
                          <a:latin typeface="+mn-lt"/>
                          <a:ea typeface="+mn-ea"/>
                          <a:cs typeface="+mn-cs"/>
                        </a:rPr>
                        <a:t>The RV32 / RV64 instruction opcode is [6:0] bits. The Ibuffer size is set for ISA 32 and 64.</a:t>
                      </a:r>
                    </a:p>
                  </a:txBody>
                  <a:tcPr/>
                </a:tc>
                <a:extLst>
                  <a:ext uri="{0D108BD9-81ED-4DB2-BD59-A6C34878D82A}">
                    <a16:rowId xmlns:a16="http://schemas.microsoft.com/office/drawing/2014/main" val="700870195"/>
                  </a:ext>
                </a:extLst>
              </a:tr>
              <a:tr h="503486">
                <a:tc>
                  <a:txBody>
                    <a:bodyPr/>
                    <a:lstStyle/>
                    <a:p>
                      <a:r>
                        <a:rPr lang="en-GB" sz="1400" dirty="0"/>
                        <a:t>RVC</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This Module holds RISC-V Compressed (C-Extension) Instructions.</a:t>
                      </a:r>
                      <a:r>
                        <a:rPr lang="en-GB" sz="1400" b="0" i="0" kern="1200" dirty="0">
                          <a:solidFill>
                            <a:schemeClr val="dk1"/>
                          </a:solidFill>
                          <a:effectLst/>
                          <a:latin typeface="+mn-lt"/>
                          <a:ea typeface="+mn-ea"/>
                          <a:cs typeface="+mn-cs"/>
                        </a:rPr>
                        <a:t> To use the RISC V Compressed instructions, </a:t>
                      </a:r>
                      <a:br>
                        <a:rPr lang="en-GB" sz="1400" b="0" i="0" kern="1200" dirty="0">
                          <a:solidFill>
                            <a:schemeClr val="dk1"/>
                          </a:solidFill>
                          <a:effectLst/>
                          <a:latin typeface="+mn-lt"/>
                          <a:ea typeface="+mn-ea"/>
                          <a:cs typeface="+mn-cs"/>
                        </a:rPr>
                      </a:br>
                      <a:r>
                        <a:rPr lang="en-GB" sz="1400" b="0" i="0" kern="1200" dirty="0">
                          <a:solidFill>
                            <a:schemeClr val="dk1"/>
                          </a:solidFill>
                          <a:effectLst/>
                          <a:latin typeface="+mn-lt"/>
                          <a:ea typeface="+mn-ea"/>
                          <a:cs typeface="+mn-cs"/>
                        </a:rPr>
                        <a:t>useCompressed [Bool], which is in the rocket chip config file, should be true.</a:t>
                      </a:r>
                    </a:p>
                  </a:txBody>
                  <a:tcPr/>
                </a:tc>
                <a:extLst>
                  <a:ext uri="{0D108BD9-81ED-4DB2-BD59-A6C34878D82A}">
                    <a16:rowId xmlns:a16="http://schemas.microsoft.com/office/drawing/2014/main" val="4101102659"/>
                  </a:ext>
                </a:extLst>
              </a:tr>
              <a:tr h="503486">
                <a:tc>
                  <a:txBody>
                    <a:bodyPr/>
                    <a:lstStyle/>
                    <a:p>
                      <a:r>
                        <a:rPr lang="en-GB" sz="1400" dirty="0"/>
                        <a:t>Immediate Generation</a:t>
                      </a:r>
                      <a:endParaRPr lang="en-US" sz="1400" dirty="0"/>
                    </a:p>
                  </a:txBody>
                  <a:tcPr/>
                </a:tc>
                <a:tc>
                  <a:txBody>
                    <a:bodyPr/>
                    <a:lstStyle/>
                    <a:p>
                      <a:r>
                        <a:rPr lang="en-GB" sz="1400" b="0" i="0" kern="1200" dirty="0">
                          <a:solidFill>
                            <a:schemeClr val="dk1"/>
                          </a:solidFill>
                          <a:effectLst/>
                          <a:latin typeface="+mn-lt"/>
                          <a:ea typeface="+mn-ea"/>
                          <a:cs typeface="+mn-cs"/>
                        </a:rPr>
                        <a:t>Immediate generation module generates immediate for instructions of RISC V. This module </a:t>
                      </a:r>
                    </a:p>
                    <a:p>
                      <a:r>
                        <a:rPr lang="en-GB" sz="1400" b="0" i="0" kern="1200" dirty="0">
                          <a:solidFill>
                            <a:schemeClr val="dk1"/>
                          </a:solidFill>
                          <a:effectLst/>
                          <a:latin typeface="+mn-lt"/>
                          <a:ea typeface="+mn-ea"/>
                          <a:cs typeface="+mn-cs"/>
                        </a:rPr>
                        <a:t>is located in RocketCore.scala and returns immediate bits depending upon the size of ISA [31:0] / [63:0]</a:t>
                      </a:r>
                    </a:p>
                  </a:txBody>
                  <a:tcPr/>
                </a:tc>
                <a:extLst>
                  <a:ext uri="{0D108BD9-81ED-4DB2-BD59-A6C34878D82A}">
                    <a16:rowId xmlns:a16="http://schemas.microsoft.com/office/drawing/2014/main" val="3227764887"/>
                  </a:ext>
                </a:extLst>
              </a:tr>
              <a:tr h="503486">
                <a:tc>
                  <a:txBody>
                    <a:bodyPr/>
                    <a:lstStyle/>
                    <a:p>
                      <a:r>
                        <a:rPr lang="en-GB" sz="1400" dirty="0"/>
                        <a:t>Instruction Decode</a:t>
                      </a:r>
                      <a:endParaRPr lang="en-US" sz="1400" dirty="0"/>
                    </a:p>
                  </a:txBody>
                  <a:tcPr/>
                </a:tc>
                <a:tc>
                  <a:txBody>
                    <a:bodyPr/>
                    <a:lstStyle/>
                    <a:p>
                      <a:r>
                        <a:rPr lang="en-GB" sz="1400" b="0" i="0" kern="1200" dirty="0">
                          <a:solidFill>
                            <a:schemeClr val="dk1"/>
                          </a:solidFill>
                          <a:effectLst/>
                          <a:latin typeface="+mn-lt"/>
                          <a:ea typeface="+mn-ea"/>
                          <a:cs typeface="+mn-cs"/>
                        </a:rPr>
                        <a:t>This module decodes instructions for RISC V which come from Instruction Memory. Width of the instruction can be parameterizable RISCV[31:0] / RISCV[63:0].</a:t>
                      </a:r>
                    </a:p>
                  </a:txBody>
                  <a:tcPr/>
                </a:tc>
                <a:extLst>
                  <a:ext uri="{0D108BD9-81ED-4DB2-BD59-A6C34878D82A}">
                    <a16:rowId xmlns:a16="http://schemas.microsoft.com/office/drawing/2014/main" val="2066059283"/>
                  </a:ext>
                </a:extLst>
              </a:tr>
              <a:tr h="710804">
                <a:tc>
                  <a:txBody>
                    <a:bodyPr/>
                    <a:lstStyle/>
                    <a:p>
                      <a:r>
                        <a:rPr lang="en-US" sz="1400" kern="1200" dirty="0">
                          <a:solidFill>
                            <a:schemeClr val="dk1"/>
                          </a:solidFill>
                          <a:effectLst/>
                          <a:latin typeface="+mn-lt"/>
                          <a:ea typeface="+mn-ea"/>
                          <a:cs typeface="+mn-cs"/>
                        </a:rPr>
                        <a:t>Scoreboard</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Scoreboards are designed to control the flow of data between registers and multiple arithmetic units in the presence of conflicts caused by hardware resource limitations (structural hazards) and by dependencies between instructions (data hazards).Scoreboard module lies in RocketCore.scala.</a:t>
                      </a:r>
                      <a:endParaRPr lang="en-US" sz="1100" kern="1200" dirty="0">
                        <a:solidFill>
                          <a:schemeClr val="dk1"/>
                        </a:solidFill>
                        <a:effectLst/>
                        <a:latin typeface="+mn-lt"/>
                        <a:ea typeface="+mn-ea"/>
                        <a:cs typeface="+mn-cs"/>
                      </a:endParaRPr>
                    </a:p>
                  </a:txBody>
                  <a:tcPr/>
                </a:tc>
                <a:extLst>
                  <a:ext uri="{0D108BD9-81ED-4DB2-BD59-A6C34878D82A}">
                    <a16:rowId xmlns:a16="http://schemas.microsoft.com/office/drawing/2014/main" val="2369511597"/>
                  </a:ext>
                </a:extLst>
              </a:tr>
              <a:tr h="710804">
                <a:tc>
                  <a:txBody>
                    <a:bodyPr/>
                    <a:lstStyle/>
                    <a:p>
                      <a:r>
                        <a:rPr lang="en-US" sz="1400" kern="1200" dirty="0">
                          <a:solidFill>
                            <a:schemeClr val="dk1"/>
                          </a:solidFill>
                          <a:effectLst/>
                          <a:latin typeface="+mn-lt"/>
                          <a:ea typeface="+mn-ea"/>
                          <a:cs typeface="+mn-cs"/>
                        </a:rPr>
                        <a:t>CSR</a:t>
                      </a:r>
                      <a:endParaRPr lang="en-US" sz="1000" dirty="0"/>
                    </a:p>
                  </a:txBody>
                  <a:tcPr/>
                </a:tc>
                <a:tc>
                  <a:txBody>
                    <a:bodyPr/>
                    <a:lstStyle/>
                    <a:p>
                      <a:r>
                        <a:rPr lang="en-US" sz="1400" kern="1200" dirty="0">
                          <a:solidFill>
                            <a:schemeClr val="dk1"/>
                          </a:solidFill>
                          <a:effectLst/>
                          <a:latin typeface="+mn-lt"/>
                          <a:ea typeface="+mn-ea"/>
                          <a:cs typeface="+mn-cs"/>
                        </a:rPr>
                        <a:t>Control and Status Register (CSR) is a register in many central processing units that are used as storage devices for</a:t>
                      </a:r>
                      <a:br>
                        <a:rPr lang="en-US" sz="1400" kern="1200" dirty="0">
                          <a:solidFill>
                            <a:schemeClr val="dk1"/>
                          </a:solidFill>
                          <a:effectLst/>
                          <a:latin typeface="+mn-lt"/>
                          <a:ea typeface="+mn-ea"/>
                          <a:cs typeface="+mn-cs"/>
                        </a:rPr>
                      </a:br>
                      <a:r>
                        <a:rPr lang="en-US" sz="1400" kern="1200" dirty="0">
                          <a:solidFill>
                            <a:schemeClr val="dk1"/>
                          </a:solidFill>
                          <a:effectLst/>
                          <a:latin typeface="+mn-lt"/>
                          <a:ea typeface="+mn-ea"/>
                          <a:cs typeface="+mn-cs"/>
                        </a:rPr>
                        <a:t>information about instructions received from machines.</a:t>
                      </a:r>
                      <a:r>
                        <a:rPr lang="en-GB" sz="1400" b="0" i="0" kern="1200" dirty="0">
                          <a:solidFill>
                            <a:schemeClr val="dk1"/>
                          </a:solidFill>
                          <a:effectLst/>
                          <a:latin typeface="+mn-lt"/>
                          <a:ea typeface="+mn-ea"/>
                          <a:cs typeface="+mn-cs"/>
                        </a:rPr>
                        <a:t>The width of the CSRs is parameterizable and can be between</a:t>
                      </a:r>
                      <a:br>
                        <a:rPr lang="en-GB" sz="1400" b="0" i="0" kern="1200" dirty="0">
                          <a:solidFill>
                            <a:schemeClr val="dk1"/>
                          </a:solidFill>
                          <a:effectLst/>
                          <a:latin typeface="+mn-lt"/>
                          <a:ea typeface="+mn-ea"/>
                          <a:cs typeface="+mn-cs"/>
                        </a:rPr>
                      </a:br>
                      <a:r>
                        <a:rPr lang="en-GB" sz="1400" b="0" i="0" kern="1200" dirty="0">
                          <a:solidFill>
                            <a:schemeClr val="dk1"/>
                          </a:solidFill>
                          <a:effectLst/>
                          <a:latin typeface="+mn-lt"/>
                          <a:ea typeface="+mn-ea"/>
                          <a:cs typeface="+mn-cs"/>
                        </a:rPr>
                        <a:t> [31:0] / [63:0] depending on the ISA width.</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2094550172"/>
                  </a:ext>
                </a:extLst>
              </a:tr>
              <a:tr h="503486">
                <a:tc>
                  <a:txBody>
                    <a:bodyPr/>
                    <a:lstStyle/>
                    <a:p>
                      <a:r>
                        <a:rPr lang="en-US" sz="1400" kern="1200" dirty="0">
                          <a:solidFill>
                            <a:schemeClr val="dk1"/>
                          </a:solidFill>
                          <a:effectLst/>
                          <a:latin typeface="+mn-lt"/>
                          <a:ea typeface="+mn-ea"/>
                          <a:cs typeface="+mn-cs"/>
                        </a:rPr>
                        <a:t>Breakpoint</a:t>
                      </a:r>
                      <a:endParaRPr lang="en-US" sz="800" dirty="0"/>
                    </a:p>
                  </a:txBody>
                  <a:tcPr/>
                </a:tc>
                <a:tc>
                  <a:txBody>
                    <a:bodyPr/>
                    <a:lstStyle/>
                    <a:p>
                      <a:r>
                        <a:rPr lang="en-US" sz="1400" kern="1200" dirty="0">
                          <a:solidFill>
                            <a:schemeClr val="dk1"/>
                          </a:solidFill>
                          <a:effectLst/>
                          <a:latin typeface="+mn-lt"/>
                          <a:ea typeface="+mn-ea"/>
                          <a:cs typeface="+mn-cs"/>
                        </a:rPr>
                        <a:t>A breakpoint is a location in executable code at which the operating system stops execution and breaks into </a:t>
                      </a:r>
                    </a:p>
                    <a:p>
                      <a:r>
                        <a:rPr lang="en-US" sz="1400" kern="1200" dirty="0">
                          <a:solidFill>
                            <a:schemeClr val="dk1"/>
                          </a:solidFill>
                          <a:effectLst/>
                          <a:latin typeface="+mn-lt"/>
                          <a:ea typeface="+mn-ea"/>
                          <a:cs typeface="+mn-cs"/>
                        </a:rPr>
                        <a:t>the debugger. This allows you to analyze the target and issue debugger commands.</a:t>
                      </a:r>
                    </a:p>
                  </a:txBody>
                  <a:tcPr/>
                </a:tc>
                <a:extLst>
                  <a:ext uri="{0D108BD9-81ED-4DB2-BD59-A6C34878D82A}">
                    <a16:rowId xmlns:a16="http://schemas.microsoft.com/office/drawing/2014/main" val="1511707223"/>
                  </a:ext>
                </a:extLst>
              </a:tr>
            </a:tbl>
          </a:graphicData>
        </a:graphic>
      </p:graphicFrame>
      <p:sp>
        <p:nvSpPr>
          <p:cNvPr id="7" name="Title 1">
            <a:extLst>
              <a:ext uri="{FF2B5EF4-FFF2-40B4-BE49-F238E27FC236}">
                <a16:creationId xmlns:a16="http://schemas.microsoft.com/office/drawing/2014/main" id="{2296DF72-7961-4976-91F8-2AFFB654566C}"/>
              </a:ext>
            </a:extLst>
          </p:cNvPr>
          <p:cNvSpPr txBox="1">
            <a:spLocks/>
          </p:cNvSpPr>
          <p:nvPr/>
        </p:nvSpPr>
        <p:spPr>
          <a:xfrm>
            <a:off x="492664" y="647383"/>
            <a:ext cx="560333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Decode Modules Description</a:t>
            </a:r>
            <a:endParaRPr lang="en-US" sz="1800" dirty="0"/>
          </a:p>
        </p:txBody>
      </p:sp>
      <p:pic>
        <p:nvPicPr>
          <p:cNvPr id="9" name="Picture 8">
            <a:extLst>
              <a:ext uri="{FF2B5EF4-FFF2-40B4-BE49-F238E27FC236}">
                <a16:creationId xmlns:a16="http://schemas.microsoft.com/office/drawing/2014/main" id="{72637571-22BA-4B23-9603-3928DF53A91E}"/>
              </a:ext>
            </a:extLst>
          </p:cNvPr>
          <p:cNvPicPr>
            <a:picLocks noChangeAspect="1"/>
          </p:cNvPicPr>
          <p:nvPr/>
        </p:nvPicPr>
        <p:blipFill>
          <a:blip r:embed="rId2"/>
          <a:srcRect/>
          <a:stretch/>
        </p:blipFill>
        <p:spPr>
          <a:xfrm>
            <a:off x="10440154" y="5671226"/>
            <a:ext cx="1975007" cy="708976"/>
          </a:xfrm>
          <a:prstGeom prst="rect">
            <a:avLst/>
          </a:prstGeom>
        </p:spPr>
      </p:pic>
    </p:spTree>
    <p:extLst>
      <p:ext uri="{BB962C8B-B14F-4D97-AF65-F5344CB8AC3E}">
        <p14:creationId xmlns:p14="http://schemas.microsoft.com/office/powerpoint/2010/main" val="4152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1CD57C-7B16-490B-8795-CDE99361E33D}"/>
              </a:ext>
            </a:extLst>
          </p:cNvPr>
          <p:cNvSpPr/>
          <p:nvPr/>
        </p:nvSpPr>
        <p:spPr>
          <a:xfrm>
            <a:off x="8075691" y="0"/>
            <a:ext cx="4116309" cy="151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7F024513-B1CA-4A9C-8D08-6B4F083DA0B8}"/>
              </a:ext>
            </a:extLst>
          </p:cNvPr>
          <p:cNvGraphicFramePr>
            <a:graphicFrameLocks/>
          </p:cNvGraphicFramePr>
          <p:nvPr>
            <p:extLst>
              <p:ext uri="{D42A27DB-BD31-4B8C-83A1-F6EECF244321}">
                <p14:modId xmlns:p14="http://schemas.microsoft.com/office/powerpoint/2010/main" val="3054142220"/>
              </p:ext>
            </p:extLst>
          </p:nvPr>
        </p:nvGraphicFramePr>
        <p:xfrm>
          <a:off x="203798" y="329234"/>
          <a:ext cx="11864376" cy="1346200"/>
        </p:xfrm>
        <a:graphic>
          <a:graphicData uri="http://schemas.openxmlformats.org/drawingml/2006/table">
            <a:tbl>
              <a:tblPr firstRow="1" bandRow="1">
                <a:tableStyleId>{5C22544A-7EE6-4342-B048-85BDC9FD1C3A}</a:tableStyleId>
              </a:tblPr>
              <a:tblGrid>
                <a:gridCol w="1344931">
                  <a:extLst>
                    <a:ext uri="{9D8B030D-6E8A-4147-A177-3AD203B41FA5}">
                      <a16:colId xmlns:a16="http://schemas.microsoft.com/office/drawing/2014/main" val="3486364129"/>
                    </a:ext>
                  </a:extLst>
                </a:gridCol>
                <a:gridCol w="10519445">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GB" sz="1300" dirty="0"/>
                        <a:t>Multiplier</a:t>
                      </a:r>
                      <a:endParaRPr lang="en-US" sz="1300" dirty="0"/>
                    </a:p>
                  </a:txBody>
                  <a:tcPr/>
                </a:tc>
                <a:tc>
                  <a:txBody>
                    <a:bodyPr/>
                    <a:lstStyle/>
                    <a:p>
                      <a:r>
                        <a:rPr lang="en-GB" sz="1300" dirty="0"/>
                        <a:t>This module is present inside the rocket core execute stage and is used to perform M-Type Instructions. </a:t>
                      </a:r>
                      <a:r>
                        <a:rPr lang="en-US" sz="1300" dirty="0"/>
                        <a:t>Multiplier operation is parameterizable depends upon the </a:t>
                      </a:r>
                      <a:r>
                        <a:rPr lang="en-US" sz="1300" dirty="0" err="1"/>
                        <a:t>xLen</a:t>
                      </a:r>
                      <a:r>
                        <a:rPr lang="en-US" sz="1300" dirty="0"/>
                        <a:t> width (Width of the operands of Multiplier). </a:t>
                      </a:r>
                      <a:r>
                        <a:rPr lang="en-US" sz="1300" dirty="0" err="1"/>
                        <a:t>xLen</a:t>
                      </a:r>
                      <a:r>
                        <a:rPr lang="en-US" sz="1300" dirty="0"/>
                        <a:t> can be [31:0] or [63:0].</a:t>
                      </a:r>
                    </a:p>
                  </a:txBody>
                  <a:tcPr/>
                </a:tc>
                <a:extLst>
                  <a:ext uri="{0D108BD9-81ED-4DB2-BD59-A6C34878D82A}">
                    <a16:rowId xmlns:a16="http://schemas.microsoft.com/office/drawing/2014/main" val="3540076820"/>
                  </a:ext>
                </a:extLst>
              </a:tr>
              <a:tr h="370840">
                <a:tc>
                  <a:txBody>
                    <a:bodyPr/>
                    <a:lstStyle/>
                    <a:p>
                      <a:r>
                        <a:rPr lang="en-GB" sz="1300" dirty="0"/>
                        <a:t>ALU</a:t>
                      </a:r>
                      <a:endParaRPr lang="en-US" sz="1300" dirty="0"/>
                    </a:p>
                  </a:txBody>
                  <a:tcPr/>
                </a:tc>
                <a:tc>
                  <a:txBody>
                    <a:bodyPr/>
                    <a:lstStyle/>
                    <a:p>
                      <a:r>
                        <a:rPr lang="en-US" sz="1300" dirty="0"/>
                        <a:t>An arithmetic logic unit (ALU) is a digital circuit used to perform arithmetic and logic operations in Rocket Core. ALU operation is parameterizable depends upon the </a:t>
                      </a:r>
                      <a:r>
                        <a:rPr lang="en-US" sz="1300" dirty="0" err="1"/>
                        <a:t>xLen</a:t>
                      </a:r>
                      <a:r>
                        <a:rPr lang="en-US" sz="1300" dirty="0"/>
                        <a:t> width (Width of the operands of ALU). </a:t>
                      </a:r>
                      <a:r>
                        <a:rPr lang="en-US" sz="1300" dirty="0" err="1"/>
                        <a:t>xLen</a:t>
                      </a:r>
                      <a:r>
                        <a:rPr lang="en-US" sz="1300" dirty="0"/>
                        <a:t> can be [31:0] or [63:0]</a:t>
                      </a:r>
                    </a:p>
                  </a:txBody>
                  <a:tcPr/>
                </a:tc>
                <a:extLst>
                  <a:ext uri="{0D108BD9-81ED-4DB2-BD59-A6C34878D82A}">
                    <a16:rowId xmlns:a16="http://schemas.microsoft.com/office/drawing/2014/main" val="3710835212"/>
                  </a:ext>
                </a:extLst>
              </a:tr>
            </a:tbl>
          </a:graphicData>
        </a:graphic>
      </p:graphicFrame>
      <p:sp>
        <p:nvSpPr>
          <p:cNvPr id="7" name="Title 1">
            <a:extLst>
              <a:ext uri="{FF2B5EF4-FFF2-40B4-BE49-F238E27FC236}">
                <a16:creationId xmlns:a16="http://schemas.microsoft.com/office/drawing/2014/main" id="{3597BC3C-7C5F-4D41-82BB-680423276C30}"/>
              </a:ext>
            </a:extLst>
          </p:cNvPr>
          <p:cNvSpPr txBox="1">
            <a:spLocks/>
          </p:cNvSpPr>
          <p:nvPr/>
        </p:nvSpPr>
        <p:spPr>
          <a:xfrm>
            <a:off x="1181091" y="50707"/>
            <a:ext cx="10515600" cy="3253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500" dirty="0"/>
              <a:t>Execute Modules Description</a:t>
            </a:r>
            <a:endParaRPr lang="en-US" sz="1500" dirty="0"/>
          </a:p>
        </p:txBody>
      </p:sp>
      <p:graphicFrame>
        <p:nvGraphicFramePr>
          <p:cNvPr id="8" name="Table 4">
            <a:extLst>
              <a:ext uri="{FF2B5EF4-FFF2-40B4-BE49-F238E27FC236}">
                <a16:creationId xmlns:a16="http://schemas.microsoft.com/office/drawing/2014/main" id="{42B26F45-01EA-45CD-948D-E000F9022021}"/>
              </a:ext>
            </a:extLst>
          </p:cNvPr>
          <p:cNvGraphicFramePr>
            <a:graphicFrameLocks/>
          </p:cNvGraphicFramePr>
          <p:nvPr>
            <p:extLst>
              <p:ext uri="{D42A27DB-BD31-4B8C-83A1-F6EECF244321}">
                <p14:modId xmlns:p14="http://schemas.microsoft.com/office/powerpoint/2010/main" val="3546214844"/>
              </p:ext>
            </p:extLst>
          </p:nvPr>
        </p:nvGraphicFramePr>
        <p:xfrm>
          <a:off x="203798" y="1943462"/>
          <a:ext cx="11864377" cy="4486605"/>
        </p:xfrm>
        <a:graphic>
          <a:graphicData uri="http://schemas.openxmlformats.org/drawingml/2006/table">
            <a:tbl>
              <a:tblPr firstRow="1" bandRow="1">
                <a:tableStyleId>{5C22544A-7EE6-4342-B048-85BDC9FD1C3A}</a:tableStyleId>
              </a:tblPr>
              <a:tblGrid>
                <a:gridCol w="1261720">
                  <a:extLst>
                    <a:ext uri="{9D8B030D-6E8A-4147-A177-3AD203B41FA5}">
                      <a16:colId xmlns:a16="http://schemas.microsoft.com/office/drawing/2014/main" val="3486364129"/>
                    </a:ext>
                  </a:extLst>
                </a:gridCol>
                <a:gridCol w="10602657">
                  <a:extLst>
                    <a:ext uri="{9D8B030D-6E8A-4147-A177-3AD203B41FA5}">
                      <a16:colId xmlns:a16="http://schemas.microsoft.com/office/drawing/2014/main" val="1077344348"/>
                    </a:ext>
                  </a:extLst>
                </a:gridCol>
              </a:tblGrid>
              <a:tr h="325023">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25023">
                <a:tc>
                  <a:txBody>
                    <a:bodyPr/>
                    <a:lstStyle/>
                    <a:p>
                      <a:r>
                        <a:rPr lang="en-GB" sz="1300" dirty="0"/>
                        <a:t>Memory</a:t>
                      </a:r>
                      <a:endParaRPr lang="en-US" sz="1300" dirty="0"/>
                    </a:p>
                  </a:txBody>
                  <a:tcPr/>
                </a:tc>
                <a:tc>
                  <a:txBody>
                    <a:bodyPr/>
                    <a:lstStyle/>
                    <a:p>
                      <a:r>
                        <a:rPr lang="en-GB" sz="1300" dirty="0"/>
                        <a:t>This module is for accessing data from rocket core memory with the use of load instructions</a:t>
                      </a:r>
                      <a:endParaRPr lang="en-US" sz="1300" dirty="0"/>
                    </a:p>
                  </a:txBody>
                  <a:tcPr/>
                </a:tc>
                <a:extLst>
                  <a:ext uri="{0D108BD9-81ED-4DB2-BD59-A6C34878D82A}">
                    <a16:rowId xmlns:a16="http://schemas.microsoft.com/office/drawing/2014/main" val="3448905663"/>
                  </a:ext>
                </a:extLst>
              </a:tr>
              <a:tr h="454142">
                <a:tc>
                  <a:txBody>
                    <a:bodyPr/>
                    <a:lstStyle/>
                    <a:p>
                      <a:r>
                        <a:rPr lang="en-GB" sz="1300" dirty="0" err="1"/>
                        <a:t>HellaCache</a:t>
                      </a:r>
                      <a:endParaRPr lang="en-US" sz="1300" dirty="0"/>
                    </a:p>
                  </a:txBody>
                  <a:tcPr/>
                </a:tc>
                <a:tc>
                  <a:txBody>
                    <a:bodyPr/>
                    <a:lstStyle/>
                    <a:p>
                      <a:r>
                        <a:rPr lang="en-GB" sz="1300" b="0" dirty="0" err="1"/>
                        <a:t>HellaCache</a:t>
                      </a:r>
                      <a:r>
                        <a:rPr lang="en-GB" sz="1300" b="0" dirty="0"/>
                        <a:t> is the acronym of Level 1 Data cache.</a:t>
                      </a:r>
                      <a:r>
                        <a:rPr lang="en-GB" sz="1300" b="0" i="0" kern="1200" dirty="0">
                          <a:solidFill>
                            <a:schemeClr val="dk1"/>
                          </a:solidFill>
                          <a:effectLst/>
                          <a:latin typeface="+mn-lt"/>
                          <a:ea typeface="+mn-ea"/>
                          <a:cs typeface="+mn-cs"/>
                        </a:rPr>
                        <a:t> L1 Dcache directly built into the microprocessor, which is used for storing the microprocessor's recently accessed information, thus it is also called the primary cache. The size of the cache depends upon the width of the ISA.</a:t>
                      </a:r>
                      <a:endParaRPr lang="en-US" sz="1300" b="0" dirty="0"/>
                    </a:p>
                  </a:txBody>
                  <a:tcPr/>
                </a:tc>
                <a:extLst>
                  <a:ext uri="{0D108BD9-81ED-4DB2-BD59-A6C34878D82A}">
                    <a16:rowId xmlns:a16="http://schemas.microsoft.com/office/drawing/2014/main" val="3169893010"/>
                  </a:ext>
                </a:extLst>
              </a:tr>
              <a:tr h="326308">
                <a:tc>
                  <a:txBody>
                    <a:bodyPr/>
                    <a:lstStyle/>
                    <a:p>
                      <a:r>
                        <a:rPr lang="en-GB" sz="1300" dirty="0" err="1"/>
                        <a:t>HellaCache</a:t>
                      </a:r>
                      <a:r>
                        <a:rPr lang="en-GB" sz="1300" dirty="0"/>
                        <a:t> Arbiter</a:t>
                      </a:r>
                      <a:endParaRPr lang="en-US" sz="1300" dirty="0"/>
                    </a:p>
                  </a:txBody>
                  <a:tcPr/>
                </a:tc>
                <a:tc>
                  <a:txBody>
                    <a:bodyPr/>
                    <a:lstStyle/>
                    <a:p>
                      <a:r>
                        <a:rPr lang="en-GB" sz="1300" dirty="0"/>
                        <a:t>This module is for accessing L1 Dcache (</a:t>
                      </a:r>
                      <a:r>
                        <a:rPr lang="en-GB" sz="1300" dirty="0" err="1"/>
                        <a:t>HellaCache</a:t>
                      </a:r>
                      <a:r>
                        <a:rPr lang="en-GB" sz="1300" dirty="0"/>
                        <a:t>), by means of requests generated from other modules for read and write operations.</a:t>
                      </a:r>
                      <a:endParaRPr lang="en-US" sz="1300" dirty="0"/>
                    </a:p>
                  </a:txBody>
                  <a:tcPr/>
                </a:tc>
                <a:extLst>
                  <a:ext uri="{0D108BD9-81ED-4DB2-BD59-A6C34878D82A}">
                    <a16:rowId xmlns:a16="http://schemas.microsoft.com/office/drawing/2014/main" val="3619359248"/>
                  </a:ext>
                </a:extLst>
              </a:tr>
              <a:tr h="454142">
                <a:tc>
                  <a:txBody>
                    <a:bodyPr/>
                    <a:lstStyle/>
                    <a:p>
                      <a:r>
                        <a:rPr lang="en-US" sz="1300" kern="1200" dirty="0">
                          <a:solidFill>
                            <a:schemeClr val="dk1"/>
                          </a:solidFill>
                          <a:effectLst/>
                          <a:latin typeface="+mn-lt"/>
                          <a:ea typeface="+mn-ea"/>
                          <a:cs typeface="+mn-cs"/>
                        </a:rPr>
                        <a:t>PMP</a:t>
                      </a:r>
                      <a:endParaRPr lang="en-US" sz="1300" dirty="0"/>
                    </a:p>
                  </a:txBody>
                  <a:tcPr/>
                </a:tc>
                <a:tc>
                  <a:txBody>
                    <a:bodyPr/>
                    <a:lstStyle/>
                    <a:p>
                      <a:r>
                        <a:rPr lang="en-GB" sz="1300" b="0" i="0" kern="1200" dirty="0">
                          <a:solidFill>
                            <a:schemeClr val="dk1"/>
                          </a:solidFill>
                          <a:effectLst/>
                          <a:latin typeface="+mn-lt"/>
                          <a:ea typeface="+mn-ea"/>
                          <a:cs typeface="+mn-cs"/>
                        </a:rPr>
                        <a:t>Physical Memory Protection (PMP) is a part of the RISC-V Privileged Architecture Specification which describes the interface for a standard RISC-V memory protection unit. The PMP defines a finite number of PMP regions which can be individually configured to enforce access permissions to a range of addresses in memory</a:t>
                      </a:r>
                    </a:p>
                  </a:txBody>
                  <a:tcPr/>
                </a:tc>
                <a:extLst>
                  <a:ext uri="{0D108BD9-81ED-4DB2-BD59-A6C34878D82A}">
                    <a16:rowId xmlns:a16="http://schemas.microsoft.com/office/drawing/2014/main" val="2323857447"/>
                  </a:ext>
                </a:extLst>
              </a:tr>
              <a:tr h="641142">
                <a:tc>
                  <a:txBody>
                    <a:bodyPr/>
                    <a:lstStyle/>
                    <a:p>
                      <a:r>
                        <a:rPr lang="en-GB" sz="1300" dirty="0"/>
                        <a:t>AMO-ALU</a:t>
                      </a:r>
                      <a:endParaRPr lang="en-US" sz="1300" dirty="0"/>
                    </a:p>
                  </a:txBody>
                  <a:tcPr/>
                </a:tc>
                <a:tc>
                  <a:txBody>
                    <a:bodyPr/>
                    <a:lstStyle/>
                    <a:p>
                      <a:r>
                        <a:rPr lang="en-GB" sz="1300" b="0" i="0" kern="1200" dirty="0">
                          <a:solidFill>
                            <a:schemeClr val="dk1"/>
                          </a:solidFill>
                          <a:effectLst/>
                          <a:latin typeface="+mn-lt"/>
                          <a:ea typeface="+mn-ea"/>
                          <a:cs typeface="+mn-cs"/>
                        </a:rPr>
                        <a:t>This module is used to perform the A Extension RISCV operations. To use the Rocket Core Atomic ALU module, useAtmoics [Bool],which is in the rocket chip config file, should be true.</a:t>
                      </a:r>
                    </a:p>
                  </a:txBody>
                  <a:tcPr/>
                </a:tc>
                <a:extLst>
                  <a:ext uri="{0D108BD9-81ED-4DB2-BD59-A6C34878D82A}">
                    <a16:rowId xmlns:a16="http://schemas.microsoft.com/office/drawing/2014/main" val="3539421274"/>
                  </a:ext>
                </a:extLst>
              </a:tr>
              <a:tr h="325023">
                <a:tc>
                  <a:txBody>
                    <a:bodyPr/>
                    <a:lstStyle/>
                    <a:p>
                      <a:r>
                        <a:rPr lang="en-GB" sz="1300" dirty="0"/>
                        <a:t>Dcache</a:t>
                      </a:r>
                      <a:endParaRPr lang="en-US" sz="1300" dirty="0"/>
                    </a:p>
                  </a:txBody>
                  <a:tcPr/>
                </a:tc>
                <a:tc>
                  <a:txBody>
                    <a:bodyPr/>
                    <a:lstStyle/>
                    <a:p>
                      <a:r>
                        <a:rPr lang="en-GB" sz="1400" b="0" kern="1200" dirty="0">
                          <a:solidFill>
                            <a:schemeClr val="tx1"/>
                          </a:solidFill>
                          <a:effectLst/>
                          <a:latin typeface="+mj-lt"/>
                          <a:ea typeface="+mn-ea"/>
                          <a:cs typeface="+mn-cs"/>
                        </a:rPr>
                        <a:t>This Module is used to hold the data for temporary period of time.</a:t>
                      </a:r>
                      <a:r>
                        <a:rPr lang="en-US" sz="1400" b="0" kern="1200" dirty="0">
                          <a:solidFill>
                            <a:schemeClr val="tx1"/>
                          </a:solidFill>
                          <a:effectLst/>
                          <a:latin typeface="+mj-lt"/>
                          <a:ea typeface="+mn-ea"/>
                          <a:cs typeface="+mn-cs"/>
                        </a:rPr>
                        <a:t>Size of the Dcache sets, ways and block can be configured from the config.scala file in subsystem directory of Scala files.</a:t>
                      </a:r>
                      <a:r>
                        <a:rPr lang="en-US" sz="1400" b="0" dirty="0">
                          <a:solidFill>
                            <a:schemeClr val="tx1"/>
                          </a:solidFill>
                          <a:latin typeface="+mj-lt"/>
                        </a:rPr>
                        <a:t> Size of </a:t>
                      </a:r>
                      <a:r>
                        <a:rPr lang="en-US" sz="1400" b="0" dirty="0" err="1">
                          <a:solidFill>
                            <a:schemeClr val="tx1"/>
                          </a:solidFill>
                          <a:latin typeface="+mj-lt"/>
                        </a:rPr>
                        <a:t>DCache</a:t>
                      </a:r>
                      <a:r>
                        <a:rPr lang="en-US" sz="1400" b="0" dirty="0">
                          <a:solidFill>
                            <a:schemeClr val="tx1"/>
                          </a:solidFill>
                          <a:latin typeface="+mj-lt"/>
                        </a:rPr>
                        <a:t> is calculated by: </a:t>
                      </a:r>
                      <a:r>
                        <a:rPr lang="en-US" sz="1400" b="0" dirty="0" err="1">
                          <a:solidFill>
                            <a:schemeClr val="tx1"/>
                          </a:solidFill>
                          <a:latin typeface="+mj-lt"/>
                        </a:rPr>
                        <a:t>nWays</a:t>
                      </a:r>
                      <a:r>
                        <a:rPr lang="en-US" sz="1400" b="0" dirty="0">
                          <a:solidFill>
                            <a:schemeClr val="tx1"/>
                          </a:solidFill>
                          <a:latin typeface="+mj-lt"/>
                        </a:rPr>
                        <a:t> x </a:t>
                      </a:r>
                      <a:r>
                        <a:rPr lang="en-US" sz="1400" b="0" dirty="0" err="1">
                          <a:solidFill>
                            <a:schemeClr val="tx1"/>
                          </a:solidFill>
                          <a:latin typeface="+mj-lt"/>
                        </a:rPr>
                        <a:t>nSets</a:t>
                      </a:r>
                      <a:r>
                        <a:rPr lang="en-US" sz="1400" b="0" dirty="0">
                          <a:solidFill>
                            <a:schemeClr val="tx1"/>
                          </a:solidFill>
                          <a:latin typeface="+mj-lt"/>
                        </a:rPr>
                        <a:t> x </a:t>
                      </a:r>
                      <a:r>
                        <a:rPr lang="en-US" sz="1400" b="0" dirty="0" err="1">
                          <a:solidFill>
                            <a:schemeClr val="tx1"/>
                          </a:solidFill>
                          <a:latin typeface="+mj-lt"/>
                        </a:rPr>
                        <a:t>blockBytes</a:t>
                      </a:r>
                      <a:r>
                        <a:rPr lang="en-US" sz="1400" b="0" dirty="0">
                          <a:solidFill>
                            <a:schemeClr val="tx1"/>
                          </a:solidFill>
                          <a:latin typeface="+mj-lt"/>
                        </a:rPr>
                        <a:t>.</a:t>
                      </a:r>
                      <a:endParaRPr lang="en-US" sz="1400" b="0" kern="1200" dirty="0">
                        <a:solidFill>
                          <a:schemeClr val="tx1"/>
                        </a:solidFill>
                        <a:effectLst/>
                        <a:latin typeface="+mj-lt"/>
                        <a:ea typeface="+mn-ea"/>
                        <a:cs typeface="+mn-cs"/>
                      </a:endParaRPr>
                    </a:p>
                  </a:txBody>
                  <a:tcPr/>
                </a:tc>
                <a:extLst>
                  <a:ext uri="{0D108BD9-81ED-4DB2-BD59-A6C34878D82A}">
                    <a16:rowId xmlns:a16="http://schemas.microsoft.com/office/drawing/2014/main" val="4121254401"/>
                  </a:ext>
                </a:extLst>
              </a:tr>
              <a:tr h="454142">
                <a:tc>
                  <a:txBody>
                    <a:bodyPr/>
                    <a:lstStyle/>
                    <a:p>
                      <a:r>
                        <a:rPr lang="en-GB" sz="1300" dirty="0"/>
                        <a:t>Scratchpad</a:t>
                      </a:r>
                      <a:endParaRPr lang="en-US" sz="1300" dirty="0"/>
                    </a:p>
                  </a:txBody>
                  <a:tcPr/>
                </a:tc>
                <a:tc>
                  <a:txBody>
                    <a:bodyPr/>
                    <a:lstStyle/>
                    <a:p>
                      <a:r>
                        <a:rPr lang="en-US" sz="1300" kern="1200" dirty="0">
                          <a:solidFill>
                            <a:schemeClr val="dk1"/>
                          </a:solidFill>
                          <a:effectLst/>
                          <a:latin typeface="+mn-lt"/>
                          <a:ea typeface="+mn-ea"/>
                          <a:cs typeface="+mn-cs"/>
                        </a:rPr>
                        <a:t>(SPRAM) is a high-speed internal memory directly connected to the CPU core and used for temporary storage to hold very small items of data for rapid retrieval. To add the scratchpad in our SoC we need to call the scratchpad class in our config file which lies in system directory of Scala.</a:t>
                      </a:r>
                    </a:p>
                  </a:txBody>
                  <a:tcPr/>
                </a:tc>
                <a:extLst>
                  <a:ext uri="{0D108BD9-81ED-4DB2-BD59-A6C34878D82A}">
                    <a16:rowId xmlns:a16="http://schemas.microsoft.com/office/drawing/2014/main" val="2169827342"/>
                  </a:ext>
                </a:extLst>
              </a:tr>
              <a:tr h="325023">
                <a:tc>
                  <a:txBody>
                    <a:bodyPr/>
                    <a:lstStyle/>
                    <a:p>
                      <a:r>
                        <a:rPr lang="en-GB" sz="1300" dirty="0"/>
                        <a:t>WB</a:t>
                      </a:r>
                      <a:endParaRPr lang="en-US" sz="1300" dirty="0"/>
                    </a:p>
                  </a:txBody>
                  <a:tcPr/>
                </a:tc>
                <a:tc>
                  <a:txBody>
                    <a:bodyPr/>
                    <a:lstStyle/>
                    <a:p>
                      <a:r>
                        <a:rPr lang="en-GB" sz="1300" dirty="0"/>
                        <a:t>This module performs the Write back operation in the Rocket core. This module will write the data into the rocket core memory or register file of rocket </a:t>
                      </a:r>
                      <a:r>
                        <a:rPr lang="en-GB" sz="1300" dirty="0" err="1"/>
                        <a:t>core.The</a:t>
                      </a:r>
                      <a:r>
                        <a:rPr lang="en-GB" sz="1300" dirty="0"/>
                        <a:t> writeback stage of rocket core is defined in </a:t>
                      </a:r>
                      <a:r>
                        <a:rPr lang="en-GB" sz="1300" dirty="0" err="1"/>
                        <a:t>Rocketcore.scala</a:t>
                      </a:r>
                      <a:r>
                        <a:rPr lang="en-GB" sz="1300" dirty="0"/>
                        <a:t> file</a:t>
                      </a:r>
                      <a:endParaRPr lang="en-US" sz="1300" dirty="0"/>
                    </a:p>
                  </a:txBody>
                  <a:tcPr/>
                </a:tc>
                <a:extLst>
                  <a:ext uri="{0D108BD9-81ED-4DB2-BD59-A6C34878D82A}">
                    <a16:rowId xmlns:a16="http://schemas.microsoft.com/office/drawing/2014/main" val="3132184171"/>
                  </a:ext>
                </a:extLst>
              </a:tr>
            </a:tbl>
          </a:graphicData>
        </a:graphic>
      </p:graphicFrame>
      <p:sp>
        <p:nvSpPr>
          <p:cNvPr id="9" name="Title 1">
            <a:extLst>
              <a:ext uri="{FF2B5EF4-FFF2-40B4-BE49-F238E27FC236}">
                <a16:creationId xmlns:a16="http://schemas.microsoft.com/office/drawing/2014/main" id="{E8DB8F01-8074-4478-BE7E-1C6C3A1EF73A}"/>
              </a:ext>
            </a:extLst>
          </p:cNvPr>
          <p:cNvSpPr txBox="1">
            <a:spLocks/>
          </p:cNvSpPr>
          <p:nvPr/>
        </p:nvSpPr>
        <p:spPr>
          <a:xfrm>
            <a:off x="1142240" y="1707718"/>
            <a:ext cx="10240134" cy="26689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Memory/ Write-Back Modules Description</a:t>
            </a:r>
            <a:endParaRPr lang="en-US" sz="1800" dirty="0"/>
          </a:p>
        </p:txBody>
      </p:sp>
      <p:pic>
        <p:nvPicPr>
          <p:cNvPr id="12" name="Picture 11">
            <a:extLst>
              <a:ext uri="{FF2B5EF4-FFF2-40B4-BE49-F238E27FC236}">
                <a16:creationId xmlns:a16="http://schemas.microsoft.com/office/drawing/2014/main" id="{9D0C052F-05B6-4F7A-B279-5570ADF1C759}"/>
              </a:ext>
            </a:extLst>
          </p:cNvPr>
          <p:cNvPicPr>
            <a:picLocks noChangeAspect="1"/>
          </p:cNvPicPr>
          <p:nvPr/>
        </p:nvPicPr>
        <p:blipFill>
          <a:blip r:embed="rId3"/>
          <a:srcRect/>
          <a:stretch/>
        </p:blipFill>
        <p:spPr>
          <a:xfrm>
            <a:off x="10394871" y="-25254"/>
            <a:ext cx="1975007" cy="708976"/>
          </a:xfrm>
          <a:prstGeom prst="rect">
            <a:avLst/>
          </a:prstGeom>
        </p:spPr>
      </p:pic>
    </p:spTree>
    <p:extLst>
      <p:ext uri="{BB962C8B-B14F-4D97-AF65-F5344CB8AC3E}">
        <p14:creationId xmlns:p14="http://schemas.microsoft.com/office/powerpoint/2010/main" val="391829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0D6400-AC36-49E6-87FA-608D3B449DEF}"/>
              </a:ext>
            </a:extLst>
          </p:cNvPr>
          <p:cNvPicPr>
            <a:picLocks noChangeAspect="1"/>
          </p:cNvPicPr>
          <p:nvPr/>
        </p:nvPicPr>
        <p:blipFill rotWithShape="1">
          <a:blip r:embed="rId3"/>
          <a:srcRect/>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53485-6469-4D5C-9557-F66F314621ED}"/>
              </a:ext>
            </a:extLst>
          </p:cNvPr>
          <p:cNvSpPr>
            <a:spLocks noGrp="1"/>
          </p:cNvSpPr>
          <p:nvPr>
            <p:ph type="title"/>
          </p:nvPr>
        </p:nvSpPr>
        <p:spPr>
          <a:xfrm>
            <a:off x="1927122" y="3066189"/>
            <a:ext cx="7867675" cy="14449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solidFill>
                  <a:srgbClr val="FFFFFF"/>
                </a:solidFill>
                <a:latin typeface="Proxima Nova A Extra Condensed " panose="02000506030000020004"/>
                <a:ea typeface="+mj-ea"/>
                <a:cs typeface="+mj-cs"/>
              </a:rPr>
              <a:t>Software Insight of Rocket Chip</a:t>
            </a:r>
          </a:p>
        </p:txBody>
      </p:sp>
    </p:spTree>
    <p:extLst>
      <p:ext uri="{BB962C8B-B14F-4D97-AF65-F5344CB8AC3E}">
        <p14:creationId xmlns:p14="http://schemas.microsoft.com/office/powerpoint/2010/main" val="219575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552413"/>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838200" y="1236259"/>
            <a:ext cx="10515600" cy="3912566"/>
          </a:xfrm>
        </p:spPr>
        <p:txBody>
          <a:bodyPr>
            <a:normAutofit fontScale="92500" lnSpcReduction="20000"/>
          </a:bodyPr>
          <a:lstStyle/>
          <a:p>
            <a:pPr algn="just"/>
            <a:r>
              <a:rPr lang="en-US" sz="2000"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sz="2000" baseline="30000" dirty="0"/>
              <a:t>1</a:t>
            </a:r>
            <a:r>
              <a:rPr lang="en-US" sz="2000" dirty="0"/>
              <a:t>. </a:t>
            </a:r>
          </a:p>
          <a:p>
            <a:pPr marL="0" indent="0" algn="just">
              <a:buNone/>
            </a:pPr>
            <a:endParaRPr lang="en-US" sz="2000" dirty="0"/>
          </a:p>
          <a:p>
            <a:pPr algn="just"/>
            <a:r>
              <a:rPr lang="en-US" sz="2000" dirty="0"/>
              <a:t>The code of Rocket-chip is extensive and complex because it contains 328 source files of Scala in 23 directories, and 33,427 total lines of Scala code.</a:t>
            </a:r>
          </a:p>
          <a:p>
            <a:pPr algn="just"/>
            <a:endParaRPr lang="en-US" sz="2000" dirty="0"/>
          </a:p>
          <a:p>
            <a:pPr algn="l"/>
            <a:r>
              <a:rPr lang="en-GB" sz="2100" b="0" i="0" dirty="0">
                <a:effectLst/>
                <a:latin typeface="Roboto" panose="02000000000000000000"/>
              </a:rPr>
              <a:t>Another problem faced was that Rocket chip includes many irrelevant variable names and </a:t>
            </a:r>
            <a:br>
              <a:rPr lang="en-GB" sz="2100" b="0" i="0" dirty="0">
                <a:effectLst/>
                <a:latin typeface="Roboto" panose="02000000000000000000"/>
              </a:rPr>
            </a:br>
            <a:r>
              <a:rPr lang="en-GB" sz="2100" b="0" i="0" dirty="0">
                <a:effectLst/>
                <a:latin typeface="Roboto" panose="02000000000000000000"/>
              </a:rPr>
              <a:t>non elaborated statements, further contributing to process confusion, raising the decoding </a:t>
            </a:r>
            <a:br>
              <a:rPr lang="en-GB" sz="2100" b="0" i="0" dirty="0">
                <a:effectLst/>
                <a:latin typeface="Roboto" panose="02000000000000000000"/>
              </a:rPr>
            </a:br>
            <a:r>
              <a:rPr lang="en-GB" sz="2100" b="0" i="0" dirty="0">
                <a:effectLst/>
                <a:latin typeface="Roboto" panose="02000000000000000000"/>
              </a:rPr>
              <a:t>complexity and making it difficult to understand the inputs / outputs of the hardware.</a:t>
            </a:r>
          </a:p>
          <a:p>
            <a:pPr algn="just"/>
            <a:endParaRPr lang="en-US" sz="2000" dirty="0"/>
          </a:p>
          <a:p>
            <a:pPr algn="just"/>
            <a:r>
              <a:rPr lang="en-US" sz="2000" dirty="0"/>
              <a:t>Lack of understandability and comprehension concludes to difficulty in modifying Rocket-core or its component as for customized requirements. </a:t>
            </a:r>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
        <p:nvSpPr>
          <p:cNvPr id="5" name="TextBox 4">
            <a:extLst>
              <a:ext uri="{FF2B5EF4-FFF2-40B4-BE49-F238E27FC236}">
                <a16:creationId xmlns:a16="http://schemas.microsoft.com/office/drawing/2014/main" id="{C907201D-1FC1-49A0-AD8F-F2836A283C3E}"/>
              </a:ext>
            </a:extLst>
          </p:cNvPr>
          <p:cNvSpPr txBox="1"/>
          <p:nvPr/>
        </p:nvSpPr>
        <p:spPr>
          <a:xfrm>
            <a:off x="560717" y="5402198"/>
            <a:ext cx="6944140" cy="646331"/>
          </a:xfrm>
          <a:prstGeom prst="rect">
            <a:avLst/>
          </a:prstGeom>
          <a:noFill/>
        </p:spPr>
        <p:txBody>
          <a:bodyPr wrap="square" rtlCol="0">
            <a:spAutoFit/>
          </a:bodyPr>
          <a:lstStyle/>
          <a:p>
            <a:pPr algn="just"/>
            <a:r>
              <a:rPr lang="en-US" baseline="30000" dirty="0"/>
              <a:t>1</a:t>
            </a:r>
            <a:r>
              <a:rPr lang="en-US"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Durrum</a:t>
            </a:r>
            <a:r>
              <a:rPr lang="en-US" sz="1400" b="0" i="0" dirty="0">
                <a:solidFill>
                  <a:srgbClr val="222222"/>
                </a:solidFill>
                <a:effectLst/>
                <a:latin typeface="Arial" panose="020B0604020202020204" pitchFamily="34" charset="0"/>
              </a:rPr>
              <a:t>, J., Bryant, A. and Porter, J., 2019. </a:t>
            </a:r>
            <a:r>
              <a:rPr lang="en-US" sz="1400" b="0" i="1" dirty="0">
                <a:solidFill>
                  <a:srgbClr val="222222"/>
                </a:solidFill>
                <a:effectLst/>
                <a:latin typeface="Arial" panose="020B0604020202020204" pitchFamily="34" charset="0"/>
              </a:rPr>
              <a:t>Reverse Engineering RISC-V Generator-Based Designs for Trust and Assurance</a:t>
            </a:r>
            <a:r>
              <a:rPr lang="en-US" sz="1400" b="0" i="0" dirty="0">
                <a:solidFill>
                  <a:srgbClr val="222222"/>
                </a:solidFill>
                <a:effectLst/>
                <a:latin typeface="Arial" panose="020B0604020202020204" pitchFamily="34" charset="0"/>
              </a:rPr>
              <a:t>. AFRL/RYDT WPAFB United States</a:t>
            </a:r>
            <a:r>
              <a:rPr lang="en-US" b="0" i="0" dirty="0">
                <a:solidFill>
                  <a:srgbClr val="222222"/>
                </a:solidFill>
                <a:effectLst/>
                <a:latin typeface="Arial" panose="020B0604020202020204" pitchFamily="34" charset="0"/>
              </a:rPr>
              <a:t>.</a:t>
            </a:r>
            <a:endParaRPr lang="en-US" baseline="30000" dirty="0"/>
          </a:p>
        </p:txBody>
      </p:sp>
    </p:spTree>
    <p:extLst>
      <p:ext uri="{BB962C8B-B14F-4D97-AF65-F5344CB8AC3E}">
        <p14:creationId xmlns:p14="http://schemas.microsoft.com/office/powerpoint/2010/main" val="128127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78B6306-97C5-4469-BC4A-22D45D4BFD43}"/>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AFEA0EF-D2B6-463C-8E04-46DB040435EC}"/>
              </a:ext>
            </a:extLst>
          </p:cNvPr>
          <p:cNvPicPr>
            <a:picLocks noChangeAspect="1"/>
          </p:cNvPicPr>
          <p:nvPr/>
        </p:nvPicPr>
        <p:blipFill>
          <a:blip r:embed="rId2"/>
          <a:srcRect/>
          <a:stretch/>
        </p:blipFill>
        <p:spPr>
          <a:xfrm>
            <a:off x="10440154" y="5671226"/>
            <a:ext cx="1975007" cy="708976"/>
          </a:xfrm>
          <a:prstGeom prst="rect">
            <a:avLst/>
          </a:prstGeom>
        </p:spPr>
      </p:pic>
      <p:pic>
        <p:nvPicPr>
          <p:cNvPr id="10" name="Picture 9">
            <a:extLst>
              <a:ext uri="{FF2B5EF4-FFF2-40B4-BE49-F238E27FC236}">
                <a16:creationId xmlns:a16="http://schemas.microsoft.com/office/drawing/2014/main" id="{EA366FE9-B0CC-43A3-BD0C-82E4A2D6381B}"/>
              </a:ext>
            </a:extLst>
          </p:cNvPr>
          <p:cNvPicPr>
            <a:picLocks noChangeAspect="1"/>
          </p:cNvPicPr>
          <p:nvPr/>
        </p:nvPicPr>
        <p:blipFill>
          <a:blip r:embed="rId3"/>
          <a:stretch>
            <a:fillRect/>
          </a:stretch>
        </p:blipFill>
        <p:spPr>
          <a:xfrm>
            <a:off x="12166" y="0"/>
            <a:ext cx="7893584" cy="6176963"/>
          </a:xfrm>
          <a:prstGeom prst="rect">
            <a:avLst/>
          </a:prstGeom>
        </p:spPr>
      </p:pic>
      <p:pic>
        <p:nvPicPr>
          <p:cNvPr id="12" name="Picture 11">
            <a:extLst>
              <a:ext uri="{FF2B5EF4-FFF2-40B4-BE49-F238E27FC236}">
                <a16:creationId xmlns:a16="http://schemas.microsoft.com/office/drawing/2014/main" id="{74266B09-B172-4797-B4C0-48E69D602CA5}"/>
              </a:ext>
            </a:extLst>
          </p:cNvPr>
          <p:cNvPicPr>
            <a:picLocks noChangeAspect="1"/>
          </p:cNvPicPr>
          <p:nvPr/>
        </p:nvPicPr>
        <p:blipFill>
          <a:blip r:embed="rId4"/>
          <a:stretch>
            <a:fillRect/>
          </a:stretch>
        </p:blipFill>
        <p:spPr>
          <a:xfrm>
            <a:off x="8711406" y="1994974"/>
            <a:ext cx="3091656" cy="4053400"/>
          </a:xfrm>
          <a:prstGeom prst="rect">
            <a:avLst/>
          </a:prstGeom>
        </p:spPr>
      </p:pic>
      <p:sp>
        <p:nvSpPr>
          <p:cNvPr id="13" name="Rectangle 12">
            <a:extLst>
              <a:ext uri="{FF2B5EF4-FFF2-40B4-BE49-F238E27FC236}">
                <a16:creationId xmlns:a16="http://schemas.microsoft.com/office/drawing/2014/main" id="{1D89C1C7-3B9C-43F1-9675-EDA42D0066E9}"/>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4120604-5935-466C-A62F-65629AA310DA}"/>
              </a:ext>
            </a:extLst>
          </p:cNvPr>
          <p:cNvPicPr>
            <a:picLocks noChangeAspect="1"/>
          </p:cNvPicPr>
          <p:nvPr/>
        </p:nvPicPr>
        <p:blipFill>
          <a:blip r:embed="rId2"/>
          <a:srcRect/>
          <a:stretch/>
        </p:blipFill>
        <p:spPr>
          <a:xfrm>
            <a:off x="10440154" y="5671226"/>
            <a:ext cx="1975007" cy="708976"/>
          </a:xfrm>
          <a:prstGeom prst="rect">
            <a:avLst/>
          </a:prstGeom>
        </p:spPr>
      </p:pic>
      <p:sp>
        <p:nvSpPr>
          <p:cNvPr id="22" name="Title 1">
            <a:extLst>
              <a:ext uri="{FF2B5EF4-FFF2-40B4-BE49-F238E27FC236}">
                <a16:creationId xmlns:a16="http://schemas.microsoft.com/office/drawing/2014/main" id="{9607428D-6325-4223-B9F6-9CFF81D7D625}"/>
              </a:ext>
            </a:extLst>
          </p:cNvPr>
          <p:cNvSpPr txBox="1">
            <a:spLocks/>
          </p:cNvSpPr>
          <p:nvPr/>
        </p:nvSpPr>
        <p:spPr>
          <a:xfrm>
            <a:off x="1286185" y="5523779"/>
            <a:ext cx="2690529" cy="58490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800" dirty="0"/>
          </a:p>
          <a:p>
            <a:r>
              <a:rPr lang="en-US" sz="1800" dirty="0"/>
              <a:t>Branch Target Buffer (BTB)</a:t>
            </a:r>
          </a:p>
        </p:txBody>
      </p:sp>
      <p:sp>
        <p:nvSpPr>
          <p:cNvPr id="23" name="Title 1">
            <a:extLst>
              <a:ext uri="{FF2B5EF4-FFF2-40B4-BE49-F238E27FC236}">
                <a16:creationId xmlns:a16="http://schemas.microsoft.com/office/drawing/2014/main" id="{EE287C36-FB98-4069-9DD7-E0ED5E0B2C99}"/>
              </a:ext>
            </a:extLst>
          </p:cNvPr>
          <p:cNvSpPr txBox="1">
            <a:spLocks/>
          </p:cNvSpPr>
          <p:nvPr/>
        </p:nvSpPr>
        <p:spPr>
          <a:xfrm>
            <a:off x="10220680" y="4296267"/>
            <a:ext cx="1202733"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500" dirty="0"/>
              <a:t>Instruction</a:t>
            </a:r>
            <a:r>
              <a:rPr lang="en-GB" sz="1800" dirty="0"/>
              <a:t> </a:t>
            </a:r>
            <a:r>
              <a:rPr lang="en-GB" sz="1500" dirty="0"/>
              <a:t>Buffer</a:t>
            </a:r>
            <a:endParaRPr lang="en-US" sz="1500" dirty="0"/>
          </a:p>
        </p:txBody>
      </p:sp>
      <p:cxnSp>
        <p:nvCxnSpPr>
          <p:cNvPr id="24" name="Straight Connector 23">
            <a:extLst>
              <a:ext uri="{FF2B5EF4-FFF2-40B4-BE49-F238E27FC236}">
                <a16:creationId xmlns:a16="http://schemas.microsoft.com/office/drawing/2014/main" id="{8A762661-D9AC-4705-BEF3-9B504024C9AD}"/>
              </a:ext>
            </a:extLst>
          </p:cNvPr>
          <p:cNvCxnSpPr>
            <a:cxnSpLocks/>
          </p:cNvCxnSpPr>
          <p:nvPr/>
        </p:nvCxnSpPr>
        <p:spPr>
          <a:xfrm flipH="1">
            <a:off x="7827226" y="1994974"/>
            <a:ext cx="1637786" cy="2271"/>
          </a:xfrm>
          <a:prstGeom prst="line">
            <a:avLst/>
          </a:prstGeom>
          <a:ln w="9525">
            <a:solidFill>
              <a:srgbClr val="6D6D6D"/>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59EE34-7810-47FF-9B3A-03AD1FF66BB9}"/>
              </a:ext>
            </a:extLst>
          </p:cNvPr>
          <p:cNvSpPr/>
          <p:nvPr/>
        </p:nvSpPr>
        <p:spPr>
          <a:xfrm>
            <a:off x="8808440" y="2943654"/>
            <a:ext cx="1291905" cy="30436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927A50-036C-40CA-A469-B86219368B82}"/>
              </a:ext>
            </a:extLst>
          </p:cNvPr>
          <p:cNvSpPr/>
          <p:nvPr/>
        </p:nvSpPr>
        <p:spPr>
          <a:xfrm>
            <a:off x="5699125" y="1380525"/>
            <a:ext cx="1271630" cy="11181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ADE562C9-66EC-4E8C-9D6F-ECD1D906BB5F}"/>
              </a:ext>
            </a:extLst>
          </p:cNvPr>
          <p:cNvSpPr>
            <a:spLocks noGrp="1"/>
          </p:cNvSpPr>
          <p:nvPr>
            <p:ph type="title"/>
          </p:nvPr>
        </p:nvSpPr>
        <p:spPr>
          <a:xfrm>
            <a:off x="8031616" y="1307495"/>
            <a:ext cx="3966007" cy="584901"/>
          </a:xfrm>
        </p:spPr>
        <p:txBody>
          <a:bodyPr>
            <a:noAutofit/>
          </a:bodyPr>
          <a:lstStyle/>
          <a:p>
            <a:r>
              <a:rPr lang="en-US" sz="4000" dirty="0"/>
              <a:t>Code Hierarchy</a:t>
            </a:r>
          </a:p>
        </p:txBody>
      </p:sp>
    </p:spTree>
    <p:extLst>
      <p:ext uri="{BB962C8B-B14F-4D97-AF65-F5344CB8AC3E}">
        <p14:creationId xmlns:p14="http://schemas.microsoft.com/office/powerpoint/2010/main" val="32081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031EE-2EB6-41AD-9448-195DC331F72F}"/>
              </a:ext>
            </a:extLst>
          </p:cNvPr>
          <p:cNvPicPr>
            <a:picLocks noChangeAspect="1"/>
          </p:cNvPicPr>
          <p:nvPr/>
        </p:nvPicPr>
        <p:blipFill rotWithShape="1">
          <a:blip r:embed="rId2"/>
          <a:srcRect l="3228" t="23679" r="55047" b="1504"/>
          <a:stretch/>
        </p:blipFill>
        <p:spPr>
          <a:xfrm>
            <a:off x="5878948" y="1729168"/>
            <a:ext cx="1448930" cy="3406197"/>
          </a:xfrm>
          <a:prstGeom prst="rect">
            <a:avLst/>
          </a:prstGeom>
        </p:spPr>
      </p:pic>
      <p:pic>
        <p:nvPicPr>
          <p:cNvPr id="8" name="Picture 7">
            <a:extLst>
              <a:ext uri="{FF2B5EF4-FFF2-40B4-BE49-F238E27FC236}">
                <a16:creationId xmlns:a16="http://schemas.microsoft.com/office/drawing/2014/main" id="{C179C7D4-9F19-48FE-9242-06D916238922}"/>
              </a:ext>
            </a:extLst>
          </p:cNvPr>
          <p:cNvPicPr>
            <a:picLocks noChangeAspect="1"/>
          </p:cNvPicPr>
          <p:nvPr/>
        </p:nvPicPr>
        <p:blipFill rotWithShape="1">
          <a:blip r:embed="rId3"/>
          <a:srcRect l="71972" t="22445" r="11685" b="59648"/>
          <a:stretch/>
        </p:blipFill>
        <p:spPr>
          <a:xfrm>
            <a:off x="2541837" y="2534879"/>
            <a:ext cx="1599617" cy="1371601"/>
          </a:xfrm>
          <a:prstGeom prst="rect">
            <a:avLst/>
          </a:prstGeom>
        </p:spPr>
      </p:pic>
      <p:cxnSp>
        <p:nvCxnSpPr>
          <p:cNvPr id="12" name="Straight Connector 11">
            <a:extLst>
              <a:ext uri="{FF2B5EF4-FFF2-40B4-BE49-F238E27FC236}">
                <a16:creationId xmlns:a16="http://schemas.microsoft.com/office/drawing/2014/main" id="{9CD69AC9-BF9E-480B-953A-E8692D35B56C}"/>
              </a:ext>
            </a:extLst>
          </p:cNvPr>
          <p:cNvCxnSpPr>
            <a:cxnSpLocks/>
          </p:cNvCxnSpPr>
          <p:nvPr/>
        </p:nvCxnSpPr>
        <p:spPr>
          <a:xfrm flipH="1">
            <a:off x="4119332" y="3439641"/>
            <a:ext cx="1615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7575B23-F297-4641-AC85-2A3BC4F1580E}"/>
              </a:ext>
            </a:extLst>
          </p:cNvPr>
          <p:cNvSpPr/>
          <p:nvPr/>
        </p:nvSpPr>
        <p:spPr>
          <a:xfrm>
            <a:off x="5734665" y="3390579"/>
            <a:ext cx="144283" cy="9812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0DAF45-B61B-4EEC-98FF-4DC0F8C5DD80}"/>
              </a:ext>
            </a:extLst>
          </p:cNvPr>
          <p:cNvSpPr txBox="1"/>
          <p:nvPr/>
        </p:nvSpPr>
        <p:spPr>
          <a:xfrm>
            <a:off x="8098224" y="1749418"/>
            <a:ext cx="1209369" cy="276999"/>
          </a:xfrm>
          <a:prstGeom prst="rect">
            <a:avLst/>
          </a:prstGeom>
          <a:noFill/>
        </p:spPr>
        <p:txBody>
          <a:bodyPr wrap="square" rtlCol="0">
            <a:spAutoFit/>
          </a:bodyPr>
          <a:lstStyle/>
          <a:p>
            <a:r>
              <a:rPr lang="en-GB" sz="1200" dirty="0"/>
              <a:t>Class name </a:t>
            </a:r>
            <a:r>
              <a:rPr lang="en-GB" sz="1200" dirty="0" err="1"/>
              <a:t>IBuf</a:t>
            </a:r>
            <a:endParaRPr lang="en-US" sz="1200" dirty="0"/>
          </a:p>
        </p:txBody>
      </p:sp>
      <p:cxnSp>
        <p:nvCxnSpPr>
          <p:cNvPr id="19" name="Straight Arrow Connector 18">
            <a:extLst>
              <a:ext uri="{FF2B5EF4-FFF2-40B4-BE49-F238E27FC236}">
                <a16:creationId xmlns:a16="http://schemas.microsoft.com/office/drawing/2014/main" id="{F6C90613-16E1-4875-9348-DA2EA3989748}"/>
              </a:ext>
            </a:extLst>
          </p:cNvPr>
          <p:cNvCxnSpPr>
            <a:cxnSpLocks/>
          </p:cNvCxnSpPr>
          <p:nvPr/>
        </p:nvCxnSpPr>
        <p:spPr>
          <a:xfrm>
            <a:off x="6750273" y="1855355"/>
            <a:ext cx="1265475" cy="5573"/>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63E5841-CFC8-4F97-9658-8491C489EFE0}"/>
              </a:ext>
            </a:extLst>
          </p:cNvPr>
          <p:cNvSpPr/>
          <p:nvPr/>
        </p:nvSpPr>
        <p:spPr>
          <a:xfrm>
            <a:off x="8015747" y="1615549"/>
            <a:ext cx="1429065" cy="501835"/>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5B99BBC-F384-4298-B314-699E14F7D39F}"/>
              </a:ext>
            </a:extLst>
          </p:cNvPr>
          <p:cNvCxnSpPr>
            <a:cxnSpLocks/>
          </p:cNvCxnSpPr>
          <p:nvPr/>
        </p:nvCxnSpPr>
        <p:spPr>
          <a:xfrm flipH="1" flipV="1">
            <a:off x="2689524" y="2117384"/>
            <a:ext cx="324979" cy="56975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D361F7-C5A6-4DD9-B9D4-3C166947356E}"/>
              </a:ext>
            </a:extLst>
          </p:cNvPr>
          <p:cNvSpPr txBox="1"/>
          <p:nvPr/>
        </p:nvSpPr>
        <p:spPr>
          <a:xfrm>
            <a:off x="1728482" y="1786482"/>
            <a:ext cx="1599617" cy="276999"/>
          </a:xfrm>
          <a:prstGeom prst="rect">
            <a:avLst/>
          </a:prstGeom>
          <a:noFill/>
        </p:spPr>
        <p:txBody>
          <a:bodyPr wrap="square" rtlCol="0">
            <a:spAutoFit/>
          </a:bodyPr>
          <a:lstStyle/>
          <a:p>
            <a:r>
              <a:rPr lang="en-GB" sz="1200" dirty="0"/>
              <a:t>Class name </a:t>
            </a:r>
            <a:r>
              <a:rPr lang="en-GB" sz="1200" dirty="0" err="1"/>
              <a:t>BTBResp</a:t>
            </a:r>
            <a:endParaRPr lang="en-US" sz="1200" dirty="0"/>
          </a:p>
        </p:txBody>
      </p:sp>
      <p:sp>
        <p:nvSpPr>
          <p:cNvPr id="27" name="Oval 26">
            <a:extLst>
              <a:ext uri="{FF2B5EF4-FFF2-40B4-BE49-F238E27FC236}">
                <a16:creationId xmlns:a16="http://schemas.microsoft.com/office/drawing/2014/main" id="{E28AB6F3-8F27-4656-8D9B-630787C169E3}"/>
              </a:ext>
            </a:extLst>
          </p:cNvPr>
          <p:cNvSpPr/>
          <p:nvPr/>
        </p:nvSpPr>
        <p:spPr>
          <a:xfrm>
            <a:off x="1563433" y="1735551"/>
            <a:ext cx="1836290" cy="374459"/>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A763BBD-49CD-41D9-830F-C8272A27B76E}"/>
              </a:ext>
            </a:extLst>
          </p:cNvPr>
          <p:cNvCxnSpPr>
            <a:cxnSpLocks/>
            <a:endCxn id="32" idx="7"/>
          </p:cNvCxnSpPr>
          <p:nvPr/>
        </p:nvCxnSpPr>
        <p:spPr>
          <a:xfrm flipH="1">
            <a:off x="5329058" y="3877566"/>
            <a:ext cx="652948" cy="44865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68E7CC-F2FF-4061-9738-FC85A3BA2536}"/>
              </a:ext>
            </a:extLst>
          </p:cNvPr>
          <p:cNvSpPr txBox="1"/>
          <p:nvPr/>
        </p:nvSpPr>
        <p:spPr>
          <a:xfrm>
            <a:off x="3609365" y="4344404"/>
            <a:ext cx="2018191" cy="276999"/>
          </a:xfrm>
          <a:prstGeom prst="rect">
            <a:avLst/>
          </a:prstGeom>
          <a:noFill/>
        </p:spPr>
        <p:txBody>
          <a:bodyPr wrap="square" rtlCol="0">
            <a:spAutoFit/>
          </a:bodyPr>
          <a:lstStyle/>
          <a:p>
            <a:r>
              <a:rPr lang="en-GB" sz="1200" dirty="0"/>
              <a:t>Public Attributes of class </a:t>
            </a:r>
            <a:r>
              <a:rPr lang="en-GB" sz="1200" dirty="0" err="1"/>
              <a:t>IBuf</a:t>
            </a:r>
            <a:endParaRPr lang="en-US" sz="1200" dirty="0"/>
          </a:p>
        </p:txBody>
      </p:sp>
      <p:sp>
        <p:nvSpPr>
          <p:cNvPr id="32" name="Oval 31">
            <a:extLst>
              <a:ext uri="{FF2B5EF4-FFF2-40B4-BE49-F238E27FC236}">
                <a16:creationId xmlns:a16="http://schemas.microsoft.com/office/drawing/2014/main" id="{C7FF9BD1-8E2C-4B85-B1ED-BC390B987A95}"/>
              </a:ext>
            </a:extLst>
          </p:cNvPr>
          <p:cNvSpPr/>
          <p:nvPr/>
        </p:nvSpPr>
        <p:spPr>
          <a:xfrm>
            <a:off x="3485929" y="4245351"/>
            <a:ext cx="2159360" cy="552207"/>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5AA9518-34BF-4A1F-83B4-D78A8698BA53}"/>
              </a:ext>
            </a:extLst>
          </p:cNvPr>
          <p:cNvCxnSpPr>
            <a:cxnSpLocks/>
          </p:cNvCxnSpPr>
          <p:nvPr/>
        </p:nvCxnSpPr>
        <p:spPr>
          <a:xfrm flipH="1">
            <a:off x="1514819" y="3698160"/>
            <a:ext cx="1111958" cy="377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A206E4-DB34-4D25-BF6A-ADC06C09186F}"/>
              </a:ext>
            </a:extLst>
          </p:cNvPr>
          <p:cNvSpPr txBox="1"/>
          <p:nvPr/>
        </p:nvSpPr>
        <p:spPr>
          <a:xfrm>
            <a:off x="171204" y="4176185"/>
            <a:ext cx="2324335" cy="276999"/>
          </a:xfrm>
          <a:prstGeom prst="rect">
            <a:avLst/>
          </a:prstGeom>
          <a:noFill/>
        </p:spPr>
        <p:txBody>
          <a:bodyPr wrap="square" rtlCol="0">
            <a:spAutoFit/>
          </a:bodyPr>
          <a:lstStyle/>
          <a:p>
            <a:r>
              <a:rPr lang="en-GB" sz="1200" dirty="0"/>
              <a:t>Public Attributes of class </a:t>
            </a:r>
            <a:r>
              <a:rPr lang="en-GB" sz="1200" dirty="0" err="1"/>
              <a:t>BTBResp</a:t>
            </a:r>
            <a:endParaRPr lang="en-US" sz="1200" dirty="0"/>
          </a:p>
        </p:txBody>
      </p:sp>
      <p:sp>
        <p:nvSpPr>
          <p:cNvPr id="39" name="Oval 38">
            <a:extLst>
              <a:ext uri="{FF2B5EF4-FFF2-40B4-BE49-F238E27FC236}">
                <a16:creationId xmlns:a16="http://schemas.microsoft.com/office/drawing/2014/main" id="{A120A17F-94CA-471B-9874-3D9C02A673F7}"/>
              </a:ext>
            </a:extLst>
          </p:cNvPr>
          <p:cNvSpPr/>
          <p:nvPr/>
        </p:nvSpPr>
        <p:spPr>
          <a:xfrm>
            <a:off x="38081" y="4075672"/>
            <a:ext cx="2486157" cy="545731"/>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FCE798A-36C8-4762-A15B-B1B416F3968E}"/>
              </a:ext>
            </a:extLst>
          </p:cNvPr>
          <p:cNvCxnSpPr>
            <a:cxnSpLocks/>
          </p:cNvCxnSpPr>
          <p:nvPr/>
        </p:nvCxnSpPr>
        <p:spPr>
          <a:xfrm flipV="1">
            <a:off x="6750273" y="4277454"/>
            <a:ext cx="1429072" cy="58993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AD7575B-8A80-48D5-AD2B-B561BF161144}"/>
              </a:ext>
            </a:extLst>
          </p:cNvPr>
          <p:cNvSpPr txBox="1"/>
          <p:nvPr/>
        </p:nvSpPr>
        <p:spPr>
          <a:xfrm>
            <a:off x="8179345" y="4093399"/>
            <a:ext cx="2337572" cy="276999"/>
          </a:xfrm>
          <a:prstGeom prst="rect">
            <a:avLst/>
          </a:prstGeom>
          <a:noFill/>
        </p:spPr>
        <p:txBody>
          <a:bodyPr wrap="square" rtlCol="0">
            <a:spAutoFit/>
          </a:bodyPr>
          <a:lstStyle/>
          <a:p>
            <a:r>
              <a:rPr lang="en-GB" sz="1200" dirty="0"/>
              <a:t>Public Methods of class </a:t>
            </a:r>
            <a:r>
              <a:rPr lang="en-GB" sz="1200" dirty="0" err="1"/>
              <a:t>BTBResp</a:t>
            </a:r>
            <a:endParaRPr lang="en-US" sz="1200" dirty="0"/>
          </a:p>
        </p:txBody>
      </p:sp>
      <p:sp>
        <p:nvSpPr>
          <p:cNvPr id="44" name="Oval 43">
            <a:extLst>
              <a:ext uri="{FF2B5EF4-FFF2-40B4-BE49-F238E27FC236}">
                <a16:creationId xmlns:a16="http://schemas.microsoft.com/office/drawing/2014/main" id="{3DF741D7-CDD0-4A3B-8BF5-22404A941466}"/>
              </a:ext>
            </a:extLst>
          </p:cNvPr>
          <p:cNvSpPr/>
          <p:nvPr/>
        </p:nvSpPr>
        <p:spPr>
          <a:xfrm>
            <a:off x="8138784" y="3975436"/>
            <a:ext cx="2337619" cy="551683"/>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C83ED26-D11E-4AAA-97B8-C09E8DD016E6}"/>
              </a:ext>
            </a:extLst>
          </p:cNvPr>
          <p:cNvCxnSpPr>
            <a:cxnSpLocks/>
          </p:cNvCxnSpPr>
          <p:nvPr/>
        </p:nvCxnSpPr>
        <p:spPr>
          <a:xfrm flipH="1" flipV="1">
            <a:off x="5065593" y="1763982"/>
            <a:ext cx="16223" cy="1639003"/>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E24811-A9D5-48BF-9B5D-0844F510F2A2}"/>
              </a:ext>
            </a:extLst>
          </p:cNvPr>
          <p:cNvSpPr txBox="1"/>
          <p:nvPr/>
        </p:nvSpPr>
        <p:spPr>
          <a:xfrm>
            <a:off x="4207189" y="877145"/>
            <a:ext cx="1599617" cy="830997"/>
          </a:xfrm>
          <a:prstGeom prst="rect">
            <a:avLst/>
          </a:prstGeom>
          <a:noFill/>
        </p:spPr>
        <p:txBody>
          <a:bodyPr wrap="square" rtlCol="0">
            <a:spAutoFit/>
          </a:bodyPr>
          <a:lstStyle/>
          <a:p>
            <a:r>
              <a:rPr lang="en-GB" sz="1200" dirty="0"/>
              <a:t>Class </a:t>
            </a:r>
            <a:r>
              <a:rPr lang="en-GB" sz="1200" dirty="0" err="1"/>
              <a:t>IBuf</a:t>
            </a:r>
            <a:r>
              <a:rPr lang="en-GB" sz="1200" dirty="0"/>
              <a:t> has an instance of </a:t>
            </a:r>
            <a:r>
              <a:rPr lang="en-GB" sz="1200" dirty="0" err="1"/>
              <a:t>BTBResp</a:t>
            </a:r>
            <a:r>
              <a:rPr lang="en-GB" sz="1200" dirty="0"/>
              <a:t> initialized by the variable </a:t>
            </a:r>
            <a:r>
              <a:rPr lang="en-GB" sz="1200" dirty="0" err="1"/>
              <a:t>ibufBTBResp</a:t>
            </a:r>
            <a:endParaRPr lang="en-US" sz="1200" dirty="0"/>
          </a:p>
        </p:txBody>
      </p:sp>
      <p:sp>
        <p:nvSpPr>
          <p:cNvPr id="56" name="Oval 55">
            <a:extLst>
              <a:ext uri="{FF2B5EF4-FFF2-40B4-BE49-F238E27FC236}">
                <a16:creationId xmlns:a16="http://schemas.microsoft.com/office/drawing/2014/main" id="{E45317F7-9C87-4C68-BE13-561156800867}"/>
              </a:ext>
            </a:extLst>
          </p:cNvPr>
          <p:cNvSpPr/>
          <p:nvPr/>
        </p:nvSpPr>
        <p:spPr>
          <a:xfrm>
            <a:off x="3830920" y="857754"/>
            <a:ext cx="2192155" cy="887900"/>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93CB702D-2A85-45D8-AEEB-EEF6C74953B4}"/>
              </a:ext>
            </a:extLst>
          </p:cNvPr>
          <p:cNvPicPr>
            <a:picLocks noChangeAspect="1"/>
          </p:cNvPicPr>
          <p:nvPr/>
        </p:nvPicPr>
        <p:blipFill>
          <a:blip r:embed="rId4"/>
          <a:srcRect/>
          <a:stretch/>
        </p:blipFill>
        <p:spPr>
          <a:xfrm>
            <a:off x="10440154" y="5671226"/>
            <a:ext cx="1975007" cy="708976"/>
          </a:xfrm>
          <a:prstGeom prst="rect">
            <a:avLst/>
          </a:prstGeom>
        </p:spPr>
      </p:pic>
      <p:sp>
        <p:nvSpPr>
          <p:cNvPr id="67" name="TextBox 66">
            <a:extLst>
              <a:ext uri="{FF2B5EF4-FFF2-40B4-BE49-F238E27FC236}">
                <a16:creationId xmlns:a16="http://schemas.microsoft.com/office/drawing/2014/main" id="{878C7448-0EB2-4DB7-AA05-BAD1F03F9B05}"/>
              </a:ext>
            </a:extLst>
          </p:cNvPr>
          <p:cNvSpPr txBox="1"/>
          <p:nvPr/>
        </p:nvSpPr>
        <p:spPr>
          <a:xfrm>
            <a:off x="1318886" y="5226448"/>
            <a:ext cx="2878021" cy="830997"/>
          </a:xfrm>
          <a:prstGeom prst="rect">
            <a:avLst/>
          </a:prstGeom>
          <a:noFill/>
        </p:spPr>
        <p:txBody>
          <a:bodyPr wrap="square" rtlCol="0">
            <a:spAutoFit/>
          </a:bodyPr>
          <a:lstStyle/>
          <a:p>
            <a:pPr algn="l"/>
            <a:r>
              <a:rPr lang="en-GB" sz="1200" b="0" i="0" dirty="0">
                <a:effectLst/>
                <a:latin typeface="Open Sans"/>
              </a:rPr>
              <a:t>Class </a:t>
            </a:r>
            <a:r>
              <a:rPr lang="en-GB" sz="1200" b="0" i="0" dirty="0" err="1">
                <a:effectLst/>
                <a:latin typeface="Open Sans"/>
              </a:rPr>
              <a:t>BTBResp</a:t>
            </a:r>
            <a:r>
              <a:rPr lang="en-GB" sz="1200" b="0" i="0" dirty="0">
                <a:effectLst/>
                <a:latin typeface="Open Sans"/>
              </a:rPr>
              <a:t> is inherited from its parent class, therefore it uses</a:t>
            </a:r>
            <a:br>
              <a:rPr lang="en-GB" sz="1200" b="0" i="0" dirty="0">
                <a:effectLst/>
                <a:latin typeface="Open Sans"/>
              </a:rPr>
            </a:br>
            <a:r>
              <a:rPr lang="en-GB" sz="1200" b="0" i="0" dirty="0">
                <a:effectLst/>
                <a:latin typeface="Open Sans"/>
              </a:rPr>
              <a:t>the methods of its</a:t>
            </a:r>
            <a:br>
              <a:rPr lang="en-GB" sz="1200" b="0" i="0" dirty="0">
                <a:effectLst/>
                <a:latin typeface="Open Sans"/>
              </a:rPr>
            </a:br>
            <a:r>
              <a:rPr lang="en-GB" sz="1200" b="0" i="0" dirty="0">
                <a:effectLst/>
                <a:latin typeface="Open Sans"/>
              </a:rPr>
              <a:t> parent class.</a:t>
            </a:r>
          </a:p>
        </p:txBody>
      </p:sp>
      <p:sp>
        <p:nvSpPr>
          <p:cNvPr id="68" name="Oval 67">
            <a:extLst>
              <a:ext uri="{FF2B5EF4-FFF2-40B4-BE49-F238E27FC236}">
                <a16:creationId xmlns:a16="http://schemas.microsoft.com/office/drawing/2014/main" id="{3EA488BF-90B1-4621-BE88-C98B5BB32B51}"/>
              </a:ext>
            </a:extLst>
          </p:cNvPr>
          <p:cNvSpPr/>
          <p:nvPr/>
        </p:nvSpPr>
        <p:spPr>
          <a:xfrm>
            <a:off x="967409" y="5069761"/>
            <a:ext cx="3444230" cy="1131014"/>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3BAD2F25-9399-4ACF-8EF3-B01B26D10C65}"/>
              </a:ext>
            </a:extLst>
          </p:cNvPr>
          <p:cNvCxnSpPr>
            <a:cxnSpLocks/>
            <a:stCxn id="8" idx="2"/>
            <a:endCxn id="68" idx="0"/>
          </p:cNvCxnSpPr>
          <p:nvPr/>
        </p:nvCxnSpPr>
        <p:spPr>
          <a:xfrm flipH="1">
            <a:off x="2689524" y="3906480"/>
            <a:ext cx="652122" cy="116328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ED4411E5-555E-4A8C-9A08-C916B8A705F2}"/>
              </a:ext>
            </a:extLst>
          </p:cNvPr>
          <p:cNvSpPr>
            <a:spLocks noGrp="1"/>
          </p:cNvSpPr>
          <p:nvPr>
            <p:ph type="title"/>
          </p:nvPr>
        </p:nvSpPr>
        <p:spPr>
          <a:xfrm>
            <a:off x="1514819" y="275563"/>
            <a:ext cx="7425906" cy="584901"/>
          </a:xfrm>
        </p:spPr>
        <p:txBody>
          <a:bodyPr/>
          <a:lstStyle/>
          <a:p>
            <a:r>
              <a:rPr lang="en-US" dirty="0"/>
              <a:t>Class Diagram Explanation</a:t>
            </a:r>
          </a:p>
        </p:txBody>
      </p:sp>
    </p:spTree>
    <p:extLst>
      <p:ext uri="{BB962C8B-B14F-4D97-AF65-F5344CB8AC3E}">
        <p14:creationId xmlns:p14="http://schemas.microsoft.com/office/powerpoint/2010/main" val="373879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461665"/>
          </a:xfrm>
          <a:prstGeom prst="rect">
            <a:avLst/>
          </a:prstGeom>
          <a:noFill/>
        </p:spPr>
        <p:txBody>
          <a:bodyPr wrap="square" rtlCol="0">
            <a:spAutoFit/>
          </a:bodyPr>
          <a:lstStyle/>
          <a:p>
            <a:r>
              <a:rPr lang="en-GB" sz="1200" dirty="0"/>
              <a:t>Abstraction is achieved by abstract keyword, creating an abstract trait of </a:t>
            </a:r>
            <a:r>
              <a:rPr lang="en-GB" sz="1200" dirty="0" err="1"/>
              <a:t>DecodeConstants</a:t>
            </a:r>
            <a:endParaRPr lang="en-US" sz="1200" dirty="0"/>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646331"/>
          </a:xfrm>
          <a:prstGeom prst="rect">
            <a:avLst/>
          </a:prstGeom>
          <a:noFill/>
        </p:spPr>
        <p:txBody>
          <a:bodyPr wrap="square" rtlCol="0">
            <a:spAutoFit/>
          </a:bodyPr>
          <a:lstStyle/>
          <a:p>
            <a:r>
              <a:rPr lang="en-GB" sz="1200" dirty="0"/>
              <a:t>Private </a:t>
            </a:r>
            <a:r>
              <a:rPr lang="en-US" sz="1200" dirty="0"/>
              <a:t>access modifier is used to encapsulate/hide method ‘access’ from other extended classes </a:t>
            </a:r>
            <a:endParaRPr lang="en-GB" sz="1200" dirty="0"/>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461665"/>
          </a:xfrm>
          <a:prstGeom prst="rect">
            <a:avLst/>
          </a:prstGeom>
          <a:noFill/>
        </p:spPr>
        <p:txBody>
          <a:bodyPr wrap="square" rtlCol="0">
            <a:spAutoFit/>
          </a:bodyPr>
          <a:lstStyle/>
          <a:p>
            <a:r>
              <a:rPr lang="en-GB" sz="1200" dirty="0"/>
              <a:t>Keyword extend is used to extend/inherit the PMP class with parent class </a:t>
            </a:r>
            <a:r>
              <a:rPr lang="en-GB" sz="1200" dirty="0" err="1"/>
              <a:t>PMPReg</a:t>
            </a:r>
            <a:endParaRPr lang="en-GB" sz="1200" dirty="0"/>
          </a:p>
        </p:txBody>
      </p:sp>
      <p:sp>
        <p:nvSpPr>
          <p:cNvPr id="22" name="TextBox 21">
            <a:extLst>
              <a:ext uri="{FF2B5EF4-FFF2-40B4-BE49-F238E27FC236}">
                <a16:creationId xmlns:a16="http://schemas.microsoft.com/office/drawing/2014/main" id="{12ADA75B-6025-4AB2-9663-6CD9583EDC8D}"/>
              </a:ext>
            </a:extLst>
          </p:cNvPr>
          <p:cNvSpPr txBox="1"/>
          <p:nvPr/>
        </p:nvSpPr>
        <p:spPr>
          <a:xfrm>
            <a:off x="9062028" y="5306745"/>
            <a:ext cx="3111500" cy="646331"/>
          </a:xfrm>
          <a:prstGeom prst="rect">
            <a:avLst/>
          </a:prstGeom>
          <a:noFill/>
        </p:spPr>
        <p:txBody>
          <a:bodyPr wrap="square" rtlCol="0">
            <a:spAutoFit/>
          </a:bodyPr>
          <a:lstStyle/>
          <a:p>
            <a:r>
              <a:rPr lang="en-GB" sz="1200" dirty="0"/>
              <a:t>Keyword override is used to override method </a:t>
            </a:r>
            <a:r>
              <a:rPr lang="en-GB" sz="1200" dirty="0" err="1"/>
              <a:t>getOMSRAMs</a:t>
            </a:r>
            <a:r>
              <a:rPr lang="en-GB" sz="1200" dirty="0"/>
              <a:t>, which is already defined in the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0C606-C7FE-4950-A7E2-40F5013EFBDC}"/>
              </a:ext>
            </a:extLst>
          </p:cNvPr>
          <p:cNvPicPr>
            <a:picLocks noChangeAspect="1"/>
          </p:cNvPicPr>
          <p:nvPr/>
        </p:nvPicPr>
        <p:blipFill rotWithShape="1">
          <a:blip r:embed="rId3"/>
          <a:srcRect/>
          <a:stretch/>
        </p:blipFill>
        <p:spPr>
          <a:xfrm>
            <a:off x="-3047" y="0"/>
            <a:ext cx="12191999" cy="6857990"/>
          </a:xfrm>
          <a:prstGeom prst="rect">
            <a:avLst/>
          </a:prstGeom>
        </p:spPr>
      </p:pic>
      <p:sp>
        <p:nvSpPr>
          <p:cNvPr id="5" name="Title 1">
            <a:extLst>
              <a:ext uri="{FF2B5EF4-FFF2-40B4-BE49-F238E27FC236}">
                <a16:creationId xmlns:a16="http://schemas.microsoft.com/office/drawing/2014/main" id="{3B859A31-2A4F-4801-9F6F-94B6C6B63491}"/>
              </a:ext>
            </a:extLst>
          </p:cNvPr>
          <p:cNvSpPr>
            <a:spLocks noGrp="1"/>
          </p:cNvSpPr>
          <p:nvPr>
            <p:ph type="title"/>
          </p:nvPr>
        </p:nvSpPr>
        <p:spPr>
          <a:xfrm>
            <a:off x="1927122" y="2545079"/>
            <a:ext cx="8554065" cy="144497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latin typeface="Proxima Nova A Extra Condensed " panose="02000506030000020004"/>
                <a:ea typeface="+mj-ea"/>
                <a:cs typeface="+mj-cs"/>
              </a:rPr>
              <a:t>Put it all Together</a:t>
            </a:r>
            <a:br>
              <a:rPr lang="en-US" sz="5200" dirty="0">
                <a:solidFill>
                  <a:srgbClr val="FFFFFF"/>
                </a:solidFill>
                <a:latin typeface="Proxima Nova A Extra Condensed " panose="02000506030000020004"/>
                <a:ea typeface="+mj-ea"/>
                <a:cs typeface="+mj-cs"/>
              </a:rPr>
            </a:br>
            <a:r>
              <a:rPr lang="en-US" sz="3100" dirty="0">
                <a:solidFill>
                  <a:srgbClr val="FFFFFF"/>
                </a:solidFill>
                <a:latin typeface="Proxima Nova A Extra Condensed " panose="02000506030000020004"/>
                <a:ea typeface="+mj-ea"/>
                <a:cs typeface="+mj-cs"/>
              </a:rPr>
              <a:t>(Hardware and Software)</a:t>
            </a:r>
          </a:p>
        </p:txBody>
      </p:sp>
    </p:spTree>
    <p:extLst>
      <p:ext uri="{BB962C8B-B14F-4D97-AF65-F5344CB8AC3E}">
        <p14:creationId xmlns:p14="http://schemas.microsoft.com/office/powerpoint/2010/main" val="400038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sp>
        <p:nvSpPr>
          <p:cNvPr id="2" name="Rectangle 1"/>
          <p:cNvSpPr/>
          <p:nvPr/>
        </p:nvSpPr>
        <p:spPr>
          <a:xfrm>
            <a:off x="2482959" y="188068"/>
            <a:ext cx="5965694" cy="892552"/>
          </a:xfrm>
          <a:prstGeom prst="rect">
            <a:avLst/>
          </a:prstGeom>
        </p:spPr>
        <p:txBody>
          <a:bodyPr wrap="square">
            <a:spAutoFit/>
          </a:bodyPr>
          <a:lstStyle/>
          <a:p>
            <a:r>
              <a:rPr lang="en-US" sz="2600" b="1" dirty="0">
                <a:solidFill>
                  <a:srgbClr val="092864"/>
                </a:solidFill>
                <a:latin typeface="Roboto" panose="02000000000000000000"/>
              </a:rPr>
              <a:t>Code Explanation and Back-tracing</a:t>
            </a:r>
          </a:p>
          <a:p>
            <a:r>
              <a:rPr lang="en-US" sz="2600" b="1" dirty="0">
                <a:solidFill>
                  <a:srgbClr val="092864"/>
                </a:solidFill>
                <a:latin typeface="Roboto" panose="02000000000000000000"/>
              </a:rPr>
              <a:t>by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1" y="3292194"/>
            <a:ext cx="7347569" cy="2763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Class </a:t>
            </a:r>
            <a:r>
              <a:rPr lang="en-US" dirty="0" err="1"/>
              <a:t>RegFile</a:t>
            </a:r>
            <a:r>
              <a:rPr lang="en-US" dirty="0"/>
              <a:t> is initiated with three parameters n, w and zero having type Int and Bool.</a:t>
            </a:r>
          </a:p>
          <a:p>
            <a:pPr algn="just"/>
            <a:r>
              <a:rPr lang="en-US" dirty="0"/>
              <a:t>This class creates register file of rocket chip.</a:t>
            </a:r>
          </a:p>
          <a:p>
            <a:pPr algn="just"/>
            <a:r>
              <a:rPr lang="en-US" dirty="0"/>
              <a:t>Mem function is used to create memory where n= depth/entries of memory and w= width of memory.</a:t>
            </a:r>
          </a:p>
          <a:p>
            <a:pPr algn="just"/>
            <a:r>
              <a:rPr lang="en-GB" dirty="0"/>
              <a:t>In the class </a:t>
            </a:r>
            <a:r>
              <a:rPr lang="en-GB" dirty="0" err="1"/>
              <a:t>RegFile</a:t>
            </a:r>
            <a:r>
              <a:rPr lang="en-GB" dirty="0"/>
              <a:t>, a private method named access is defined for accessing  the register file data by taking the address as its input parameter.</a:t>
            </a:r>
          </a:p>
          <a:p>
            <a:pPr algn="just"/>
            <a:r>
              <a:rPr lang="en-GB" dirty="0"/>
              <a:t>Private variable reads calculates the address which will be used to read the data..</a:t>
            </a:r>
          </a:p>
          <a:p>
            <a:pPr algn="just"/>
            <a:r>
              <a:rPr lang="en-US" dirty="0"/>
              <a:t>Private variable </a:t>
            </a:r>
            <a:r>
              <a:rPr lang="en-US" dirty="0" err="1"/>
              <a:t>canRead</a:t>
            </a:r>
            <a:r>
              <a:rPr lang="en-US" dirty="0"/>
              <a:t> is defined as true for read state.</a:t>
            </a:r>
          </a:p>
          <a:p>
            <a:pPr algn="just"/>
            <a:r>
              <a:rPr lang="en-US" dirty="0"/>
              <a:t>For write state </a:t>
            </a:r>
            <a:r>
              <a:rPr lang="en-US" dirty="0" err="1"/>
              <a:t>canRead</a:t>
            </a:r>
            <a:r>
              <a:rPr lang="en-US" dirty="0"/>
              <a:t> will be false.</a:t>
            </a:r>
          </a:p>
          <a:p>
            <a:pPr algn="just"/>
            <a:r>
              <a:rPr lang="en-US" dirty="0"/>
              <a:t>“read” method is defined in class </a:t>
            </a:r>
            <a:r>
              <a:rPr lang="en-US" dirty="0" err="1"/>
              <a:t>RegFile</a:t>
            </a:r>
            <a:r>
              <a:rPr lang="en-US" dirty="0"/>
              <a:t> to read data from register file. It takes </a:t>
            </a:r>
            <a:r>
              <a:rPr lang="en-US" dirty="0" err="1"/>
              <a:t>addr</a:t>
            </a:r>
            <a:r>
              <a:rPr lang="en-US" dirty="0"/>
              <a:t> as parameter.</a:t>
            </a:r>
          </a:p>
          <a:p>
            <a:pPr algn="just"/>
            <a:endParaRPr lang="en-US" dirty="0"/>
          </a:p>
          <a:p>
            <a:pPr algn="just"/>
            <a:endParaRPr lang="en-US" dirty="0"/>
          </a:p>
          <a:p>
            <a:pPr algn="just"/>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72736" y="1407459"/>
            <a:ext cx="3177884"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regAddrMask</a:t>
            </a:r>
            <a:r>
              <a:rPr lang="en-US" dirty="0">
                <a:solidFill>
                  <a:schemeClr val="tx1"/>
                </a:solidFill>
              </a:rPr>
              <a:t> [n]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289056" y="2484273"/>
            <a:ext cx="296156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xLen[w] = width of registers </a:t>
            </a:r>
            <a:r>
              <a:rPr lang="en-GB" dirty="0">
                <a:solidFill>
                  <a:schemeClr val="tx1"/>
                </a:solidFill>
              </a:rPr>
              <a:t>[31:0]/[63:0]</a:t>
            </a:r>
            <a:endParaRPr lang="en-US" dirty="0">
              <a:solidFill>
                <a:schemeClr val="tx1"/>
              </a:solidFill>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325797" y="3260997"/>
            <a:ext cx="2961564"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raddr</a:t>
            </a:r>
            <a:r>
              <a:rPr lang="en-US" dirty="0">
                <a:solidFill>
                  <a:schemeClr val="tx1"/>
                </a:solidFill>
              </a:rPr>
              <a:t> = address of register</a:t>
            </a:r>
            <a:br>
              <a:rPr lang="en-US" dirty="0">
                <a:solidFill>
                  <a:schemeClr val="tx1"/>
                </a:solidFill>
              </a:rPr>
            </a:br>
            <a:r>
              <a:rPr lang="en-US" dirty="0">
                <a:solidFill>
                  <a:schemeClr val="tx1"/>
                </a:solidFill>
              </a:rPr>
              <a:t>[4:0]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173563" y="4003412"/>
            <a:ext cx="3907117"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 data to be written in the register </a:t>
            </a:r>
            <a:r>
              <a:rPr lang="en-GB" dirty="0">
                <a:solidFill>
                  <a:schemeClr val="tx1"/>
                </a:solidFill>
              </a:rPr>
              <a:t>[31:0]/[63:0]</a:t>
            </a:r>
            <a:endParaRPr lang="en-US" dirty="0">
              <a:solidFill>
                <a:schemeClr val="tx1"/>
              </a:solidFill>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reads.lasts._2 = data read from register file address </a:t>
            </a:r>
            <a:r>
              <a:rPr lang="en-GB" dirty="0">
                <a:solidFill>
                  <a:schemeClr val="tx1"/>
                </a:solidFill>
              </a:rPr>
              <a:t>[31:0]/[63:0]</a:t>
            </a:r>
            <a:endParaRPr lang="en-US" dirty="0">
              <a:solidFill>
                <a:schemeClr val="tx1"/>
              </a:solidFill>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2" y="2826008"/>
            <a:ext cx="982639" cy="161376"/>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p:cNvCxnSpPr>
          <p:nvPr/>
        </p:nvCxnSpPr>
        <p:spPr>
          <a:xfrm flipH="1">
            <a:off x="4148862" y="4028309"/>
            <a:ext cx="7028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9292149" y="2469997"/>
            <a:ext cx="623596" cy="4366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292149" y="4008314"/>
            <a:ext cx="2622346" cy="1080145"/>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rdata</a:t>
            </a:r>
            <a:r>
              <a:rPr lang="en-US" dirty="0">
                <a:solidFill>
                  <a:schemeClr val="tx1"/>
                </a:solidFill>
              </a:rPr>
              <a:t> = data output from register file </a:t>
            </a:r>
            <a:r>
              <a:rPr lang="en-GB" dirty="0">
                <a:solidFill>
                  <a:schemeClr val="tx1"/>
                </a:solidFill>
              </a:rPr>
              <a:t>[31:0]/[63:0]</a:t>
            </a:r>
            <a:endParaRPr lang="en-US" dirty="0">
              <a:solidFill>
                <a:schemeClr val="tx1"/>
              </a:solidFill>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9241544" y="3649665"/>
            <a:ext cx="715784" cy="134648"/>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2"/>
          <a:srcRect l="6770" t="13674" r="6770" b="17040"/>
          <a:stretch/>
        </p:blipFill>
        <p:spPr>
          <a:xfrm>
            <a:off x="133456" y="2448327"/>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3"/>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4"/>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5"/>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646331"/>
          </a:xfrm>
          <a:prstGeom prst="rect">
            <a:avLst/>
          </a:prstGeom>
          <a:noFill/>
        </p:spPr>
        <p:txBody>
          <a:bodyPr wrap="square" rtlCol="0">
            <a:spAutoFit/>
          </a:bodyPr>
          <a:lstStyle/>
          <a:p>
            <a:r>
              <a:rPr lang="en-GB" sz="1200" dirty="0"/>
              <a:t>Class Parameters is imported from directory config of rocket-chip</a:t>
            </a:r>
            <a:endParaRPr lang="en-US" sz="1200" dirty="0"/>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306236" cy="461665"/>
          </a:xfrm>
          <a:prstGeom prst="rect">
            <a:avLst/>
          </a:prstGeom>
          <a:noFill/>
        </p:spPr>
        <p:txBody>
          <a:bodyPr wrap="square" rtlCol="0">
            <a:spAutoFit/>
          </a:bodyPr>
          <a:lstStyle/>
          <a:p>
            <a:r>
              <a:rPr lang="en-GB" sz="1200" dirty="0"/>
              <a:t>Class </a:t>
            </a:r>
            <a:r>
              <a:rPr lang="en-GB" sz="1200" dirty="0" err="1"/>
              <a:t>CoreModule</a:t>
            </a:r>
            <a:r>
              <a:rPr lang="en-GB" sz="1200" dirty="0"/>
              <a:t> is imported from directory tile of rocket-chip</a:t>
            </a:r>
            <a:endParaRPr lang="en-US" sz="1200" dirty="0"/>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270936"/>
            <a:ext cx="0" cy="106349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51506"/>
            <a:ext cx="0" cy="148825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276999"/>
          </a:xfrm>
          <a:prstGeom prst="rect">
            <a:avLst/>
          </a:prstGeom>
          <a:noFill/>
          <a:ln w="12700">
            <a:solidFill>
              <a:srgbClr val="092864"/>
            </a:solidFill>
          </a:ln>
        </p:spPr>
        <p:txBody>
          <a:bodyPr wrap="square" rtlCol="0">
            <a:spAutoFit/>
          </a:bodyPr>
          <a:lstStyle/>
          <a:p>
            <a:r>
              <a:rPr lang="en-GB" sz="1200" dirty="0"/>
              <a:t>Input/Output of class ALU are defined</a:t>
            </a:r>
            <a:endParaRPr lang="en-US" sz="1200" dirty="0"/>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0FFB42-7DB9-46C1-B21E-43AFD6D1D874}"/>
              </a:ext>
            </a:extLst>
          </p:cNvPr>
          <p:cNvSpPr txBox="1"/>
          <p:nvPr/>
        </p:nvSpPr>
        <p:spPr>
          <a:xfrm>
            <a:off x="1725028" y="257415"/>
            <a:ext cx="1524905" cy="276999"/>
          </a:xfrm>
          <a:prstGeom prst="rect">
            <a:avLst/>
          </a:prstGeom>
          <a:noFill/>
        </p:spPr>
        <p:txBody>
          <a:bodyPr wrap="none" rtlCol="0">
            <a:spAutoFit/>
          </a:bodyPr>
          <a:lstStyle/>
          <a:p>
            <a:r>
              <a:rPr lang="en-GB" sz="1200" dirty="0"/>
              <a:t>Object ALU is defined</a:t>
            </a:r>
            <a:endParaRPr lang="en-US" sz="1200" dirty="0"/>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461665"/>
          </a:xfrm>
          <a:prstGeom prst="rect">
            <a:avLst/>
          </a:prstGeom>
          <a:noFill/>
        </p:spPr>
        <p:txBody>
          <a:bodyPr wrap="square" rtlCol="0">
            <a:spAutoFit/>
          </a:bodyPr>
          <a:lstStyle/>
          <a:p>
            <a:r>
              <a:rPr lang="en-GB" sz="1200" dirty="0"/>
              <a:t>ALU operation bits are defined in method SZ_ALU_FN</a:t>
            </a:r>
            <a:endParaRPr lang="en-US" sz="1200" dirty="0"/>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1372033" y="1484068"/>
            <a:ext cx="1923000" cy="276999"/>
          </a:xfrm>
          <a:prstGeom prst="rect">
            <a:avLst/>
          </a:prstGeom>
          <a:noFill/>
        </p:spPr>
        <p:txBody>
          <a:bodyPr wrap="square" rtlCol="0">
            <a:spAutoFit/>
          </a:bodyPr>
          <a:lstStyle/>
          <a:p>
            <a:r>
              <a:rPr lang="en-GB" sz="1200" dirty="0"/>
              <a:t>ALU operations are defined</a:t>
            </a:r>
            <a:endParaRPr lang="en-US" sz="1200" dirty="0"/>
          </a:p>
        </p:txBody>
      </p:sp>
      <p:cxnSp>
        <p:nvCxnSpPr>
          <p:cNvPr id="48" name="Straight Arrow Connector 47">
            <a:extLst>
              <a:ext uri="{FF2B5EF4-FFF2-40B4-BE49-F238E27FC236}">
                <a16:creationId xmlns:a16="http://schemas.microsoft.com/office/drawing/2014/main" id="{DB9966B9-7477-4425-B5B8-F973A2DC0658}"/>
              </a:ext>
            </a:extLst>
          </p:cNvPr>
          <p:cNvCxnSpPr>
            <a:endCxn id="46" idx="3"/>
          </p:cNvCxnSpPr>
          <p:nvPr/>
        </p:nvCxnSpPr>
        <p:spPr>
          <a:xfrm flipH="1">
            <a:off x="3295033" y="1607477"/>
            <a:ext cx="800716" cy="1509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117055"/>
            <a:ext cx="2708274"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03269"/>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085125" cy="442970"/>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435ADCE-30DA-425C-BE41-4A55647C7915}"/>
              </a:ext>
            </a:extLst>
          </p:cNvPr>
          <p:cNvSpPr/>
          <p:nvPr/>
        </p:nvSpPr>
        <p:spPr>
          <a:xfrm>
            <a:off x="1416976" y="1523164"/>
            <a:ext cx="1878057"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39453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B506FD-DF75-4B55-B279-0A0A7D04E271}"/>
              </a:ext>
            </a:extLst>
          </p:cNvPr>
          <p:cNvSpPr/>
          <p:nvPr/>
        </p:nvSpPr>
        <p:spPr>
          <a:xfrm>
            <a:off x="1732069" y="238720"/>
            <a:ext cx="1595331"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6"/>
          <a:srcRect/>
          <a:stretch/>
        </p:blipFill>
        <p:spPr>
          <a:xfrm>
            <a:off x="0" y="5550421"/>
            <a:ext cx="2367183" cy="849757"/>
          </a:xfrm>
          <a:prstGeom prst="rect">
            <a:avLst/>
          </a:prstGeom>
        </p:spPr>
      </p:pic>
      <p:sp>
        <p:nvSpPr>
          <p:cNvPr id="42" name="Rectangle: Rounded Corners 41">
            <a:extLst>
              <a:ext uri="{FF2B5EF4-FFF2-40B4-BE49-F238E27FC236}">
                <a16:creationId xmlns:a16="http://schemas.microsoft.com/office/drawing/2014/main" id="{B65E39CE-6315-43B5-9AD1-5A84D44F1D4B}"/>
              </a:ext>
            </a:extLst>
          </p:cNvPr>
          <p:cNvSpPr/>
          <p:nvPr/>
        </p:nvSpPr>
        <p:spPr>
          <a:xfrm>
            <a:off x="304548" y="2954807"/>
            <a:ext cx="914926"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403F60AF-9398-4C5B-8E86-44603974553D}"/>
              </a:ext>
            </a:extLst>
          </p:cNvPr>
          <p:cNvCxnSpPr>
            <a:cxnSpLocks/>
            <a:stCxn id="42" idx="0"/>
          </p:cNvCxnSpPr>
          <p:nvPr/>
        </p:nvCxnSpPr>
        <p:spPr>
          <a:xfrm flipV="1">
            <a:off x="762011" y="2246488"/>
            <a:ext cx="0" cy="70831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C418EC2-B374-4DB4-8C88-C368C8B5DB23}"/>
              </a:ext>
            </a:extLst>
          </p:cNvPr>
          <p:cNvSpPr/>
          <p:nvPr/>
        </p:nvSpPr>
        <p:spPr>
          <a:xfrm>
            <a:off x="26855" y="2001605"/>
            <a:ext cx="2168653"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3DBA4B2-0DB6-4FFF-B478-152A6B159912}"/>
              </a:ext>
            </a:extLst>
          </p:cNvPr>
          <p:cNvSpPr txBox="1"/>
          <p:nvPr/>
        </p:nvSpPr>
        <p:spPr>
          <a:xfrm>
            <a:off x="-1481" y="1982057"/>
            <a:ext cx="2249620" cy="276999"/>
          </a:xfrm>
          <a:prstGeom prst="rect">
            <a:avLst/>
          </a:prstGeom>
          <a:noFill/>
        </p:spPr>
        <p:txBody>
          <a:bodyPr wrap="square" rtlCol="0">
            <a:spAutoFit/>
          </a:bodyPr>
          <a:lstStyle/>
          <a:p>
            <a:r>
              <a:rPr lang="en-GB" sz="1200" dirty="0"/>
              <a:t>Importing all properties of Chisel </a:t>
            </a:r>
            <a:endParaRPr lang="en-US" sz="1200" dirty="0"/>
          </a:p>
        </p:txBody>
      </p:sp>
    </p:spTree>
    <p:extLst>
      <p:ext uri="{BB962C8B-B14F-4D97-AF65-F5344CB8AC3E}">
        <p14:creationId xmlns:p14="http://schemas.microsoft.com/office/powerpoint/2010/main" val="138348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3259235896"/>
              </p:ext>
            </p:extLst>
          </p:nvPr>
        </p:nvGraphicFramePr>
        <p:xfrm>
          <a:off x="6100539" y="1964237"/>
          <a:ext cx="5972191" cy="3170342"/>
        </p:xfrm>
        <a:graphic>
          <a:graphicData uri="http://schemas.openxmlformats.org/drawingml/2006/table">
            <a:tbl>
              <a:tblPr firstRow="1" bandRow="1">
                <a:tableStyleId>{5C22544A-7EE6-4342-B048-85BDC9FD1C3A}</a:tableStyleId>
              </a:tblPr>
              <a:tblGrid>
                <a:gridCol w="1002889">
                  <a:extLst>
                    <a:ext uri="{9D8B030D-6E8A-4147-A177-3AD203B41FA5}">
                      <a16:colId xmlns:a16="http://schemas.microsoft.com/office/drawing/2014/main" val="2419030278"/>
                    </a:ext>
                  </a:extLst>
                </a:gridCol>
                <a:gridCol w="4969302">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900" dirty="0">
                          <a:effectLst/>
                        </a:rPr>
                        <a:t>ALU I/O</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900" dirty="0">
                          <a:effectLst/>
                        </a:rPr>
                        <a:t>Description</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500">
                          <a:effectLst/>
                        </a:rPr>
                        <a:t>dw</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Data width is an input of ALU which can be 32bit or 64 bit</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500">
                          <a:effectLst/>
                        </a:rPr>
                        <a:t>fn</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err="1">
                          <a:effectLst/>
                        </a:rPr>
                        <a:t>fn</a:t>
                      </a:r>
                      <a:r>
                        <a:rPr lang="en-US" sz="1500" dirty="0">
                          <a:effectLst/>
                        </a:rPr>
                        <a:t> (ALU operation Bits) as input, width is predefined by 4</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500">
                          <a:effectLst/>
                        </a:rPr>
                        <a:t>in2</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Operand B input, here </a:t>
                      </a:r>
                      <a:r>
                        <a:rPr lang="en-US" sz="1500" dirty="0" err="1">
                          <a:effectLst/>
                        </a:rPr>
                        <a:t>xLen</a:t>
                      </a:r>
                      <a:r>
                        <a:rPr lang="en-US" sz="1500" dirty="0">
                          <a:effectLst/>
                        </a:rPr>
                        <a:t>  can be changed to 32 or 64bits</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500" dirty="0">
                          <a:effectLst/>
                        </a:rPr>
                        <a:t>in1</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a:effectLst/>
                        </a:rPr>
                        <a:t>Operand A input, here xLen  can be changed to 32 or 64bits</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500">
                          <a:effectLst/>
                        </a:rPr>
                        <a:t>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logical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500">
                          <a:effectLst/>
                        </a:rPr>
                        <a:t>adder_out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mathematical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500">
                          <a:effectLst/>
                        </a:rPr>
                        <a:t>cmp_out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Branch output whether branch condition True or False</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816778" y="3682184"/>
            <a:ext cx="5974691" cy="231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200" b="0" i="0" dirty="0">
                <a:effectLst/>
                <a:latin typeface="Roboto" panose="02000000000000000000"/>
              </a:rPr>
              <a:t>In Rocket core ALU, this code block performs addition and subtraction operations.</a:t>
            </a:r>
          </a:p>
          <a:p>
            <a:pPr algn="l"/>
            <a:r>
              <a:rPr lang="en-GB" sz="1200" b="0" i="0" dirty="0">
                <a:effectLst/>
                <a:latin typeface="Roboto" panose="02000000000000000000"/>
              </a:rPr>
              <a:t>The </a:t>
            </a:r>
            <a:r>
              <a:rPr lang="en-GB" sz="1200" dirty="0">
                <a:latin typeface="Roboto" panose="02000000000000000000"/>
              </a:rPr>
              <a:t>result</a:t>
            </a:r>
            <a:r>
              <a:rPr lang="en-GB" sz="1200" b="0" i="0" dirty="0">
                <a:effectLst/>
                <a:latin typeface="Roboto" panose="02000000000000000000"/>
              </a:rPr>
              <a:t> of the addition / subtraction operation performed by ALU is output by </a:t>
            </a:r>
            <a:br>
              <a:rPr lang="en-GB" sz="1200" b="0" i="0" dirty="0">
                <a:effectLst/>
                <a:latin typeface="Roboto" panose="02000000000000000000"/>
              </a:rPr>
            </a:br>
            <a:r>
              <a:rPr lang="en-GB" sz="1200" b="0" i="0" dirty="0">
                <a:effectLst/>
                <a:latin typeface="Roboto" panose="02000000000000000000"/>
              </a:rPr>
              <a:t>adder out</a:t>
            </a:r>
          </a:p>
          <a:p>
            <a:pPr algn="just"/>
            <a:r>
              <a:rPr lang="en-GB" sz="1200" dirty="0">
                <a:latin typeface="Roboto" panose="02000000000000000000"/>
              </a:rPr>
              <a:t>Variable in2_inv is initialized with Mux function which has parameters, </a:t>
            </a:r>
            <a:r>
              <a:rPr lang="en-GB" sz="1200" dirty="0" err="1">
                <a:latin typeface="Roboto" panose="02000000000000000000"/>
              </a:rPr>
              <a:t>isSub</a:t>
            </a:r>
            <a:r>
              <a:rPr lang="en-GB" sz="1200" dirty="0">
                <a:latin typeface="Roboto" panose="02000000000000000000"/>
              </a:rPr>
              <a:t> function with parameter </a:t>
            </a:r>
            <a:r>
              <a:rPr lang="en-GB" sz="1200" dirty="0" err="1">
                <a:latin typeface="Roboto" panose="02000000000000000000"/>
              </a:rPr>
              <a:t>io.fn</a:t>
            </a:r>
            <a:r>
              <a:rPr lang="en-GB" sz="1200" dirty="0">
                <a:latin typeface="Roboto" panose="02000000000000000000"/>
              </a:rPr>
              <a:t> as selector, Not of io.in2 as input1 of Mux, and io.in2 as input2 of Mux</a:t>
            </a:r>
          </a:p>
          <a:p>
            <a:pPr algn="just"/>
            <a:r>
              <a:rPr lang="en-GB" sz="1200" dirty="0">
                <a:latin typeface="Roboto" panose="02000000000000000000"/>
              </a:rPr>
              <a:t>Variable in1_xor_in2 is initialized with io.in1 </a:t>
            </a:r>
            <a:r>
              <a:rPr lang="en-GB" sz="1200" dirty="0" err="1">
                <a:latin typeface="Roboto" panose="02000000000000000000"/>
              </a:rPr>
              <a:t>XOR’ed</a:t>
            </a:r>
            <a:r>
              <a:rPr lang="en-GB" sz="1200" dirty="0">
                <a:latin typeface="Roboto" panose="02000000000000000000"/>
              </a:rPr>
              <a:t> ( ^ ) with in2_inv.</a:t>
            </a:r>
          </a:p>
          <a:p>
            <a:pPr algn="just"/>
            <a:r>
              <a:rPr lang="en-GB" sz="1200" dirty="0" err="1">
                <a:latin typeface="Roboto" panose="02000000000000000000"/>
              </a:rPr>
              <a:t>Io.adder_out</a:t>
            </a:r>
            <a:r>
              <a:rPr lang="en-GB" sz="1200" dirty="0">
                <a:latin typeface="Roboto" panose="02000000000000000000"/>
              </a:rPr>
              <a:t> is wired to io.in1 + in2_inv + </a:t>
            </a:r>
            <a:r>
              <a:rPr lang="en-GB" sz="1200" dirty="0" err="1">
                <a:latin typeface="Roboto" panose="02000000000000000000"/>
              </a:rPr>
              <a:t>isSub</a:t>
            </a:r>
            <a:r>
              <a:rPr lang="en-GB" sz="1200" dirty="0">
                <a:latin typeface="Roboto" panose="02000000000000000000"/>
              </a:rPr>
              <a:t> of </a:t>
            </a:r>
            <a:r>
              <a:rPr lang="en-GB" sz="1200" dirty="0" err="1">
                <a:latin typeface="Roboto" panose="02000000000000000000"/>
              </a:rPr>
              <a:t>io.fn</a:t>
            </a:r>
            <a:endParaRPr lang="en-US" sz="1200" dirty="0">
              <a:latin typeface="Roboto" panose="02000000000000000000"/>
            </a:endParaRPr>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B72A60-F102-4832-9A5A-03D189A147C0}"/>
              </a:ext>
            </a:extLst>
          </p:cNvPr>
          <p:cNvPicPr>
            <a:picLocks noChangeAspect="1"/>
          </p:cNvPicPr>
          <p:nvPr/>
        </p:nvPicPr>
        <p:blipFill rotWithShape="1">
          <a:blip r:embed="rId2"/>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7BBAAE9C-3BD1-42E6-AB8C-0FC3DBD76414}"/>
              </a:ext>
            </a:extLst>
          </p:cNvPr>
          <p:cNvSpPr>
            <a:spLocks noGrp="1"/>
          </p:cNvSpPr>
          <p:nvPr>
            <p:ph type="title"/>
          </p:nvPr>
        </p:nvSpPr>
        <p:spPr>
          <a:xfrm>
            <a:off x="1927122" y="3036692"/>
            <a:ext cx="7747820" cy="14449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solidFill>
                  <a:srgbClr val="FFFFFF"/>
                </a:solidFill>
                <a:latin typeface="Proxima Nova A Extra Condensed " panose="02000506030000020004"/>
                <a:ea typeface="+mj-ea"/>
                <a:cs typeface="+mj-cs"/>
              </a:rPr>
              <a:t>MAS Document of Rocket Chip</a:t>
            </a:r>
          </a:p>
        </p:txBody>
      </p:sp>
    </p:spTree>
    <p:extLst>
      <p:ext uri="{BB962C8B-B14F-4D97-AF65-F5344CB8AC3E}">
        <p14:creationId xmlns:p14="http://schemas.microsoft.com/office/powerpoint/2010/main" val="37331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mj-lt"/>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2">
            <a:extLst>
              <a:ext uri="{FF2B5EF4-FFF2-40B4-BE49-F238E27FC236}">
                <a16:creationId xmlns:a16="http://schemas.microsoft.com/office/drawing/2014/main" id="{C87168A5-9EF8-4DD9-84D6-125178E9B4A4}"/>
              </a:ext>
            </a:extLst>
          </p:cNvPr>
          <p:cNvSpPr txBox="1">
            <a:spLocks/>
          </p:cNvSpPr>
          <p:nvPr/>
        </p:nvSpPr>
        <p:spPr>
          <a:xfrm>
            <a:off x="6096000" y="3875652"/>
            <a:ext cx="5476568" cy="120814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tx2">
                    <a:lumMod val="10000"/>
                  </a:schemeClr>
                </a:solidFill>
              </a:rPr>
              <a:t>Using Reverse Engineered MAS Document,</a:t>
            </a:r>
            <a:br>
              <a:rPr lang="en-GB" dirty="0">
                <a:solidFill>
                  <a:schemeClr val="tx2">
                    <a:lumMod val="10000"/>
                  </a:schemeClr>
                </a:solidFill>
              </a:rPr>
            </a:br>
            <a:r>
              <a:rPr lang="en-GB" dirty="0">
                <a:solidFill>
                  <a:schemeClr val="tx2">
                    <a:lumMod val="10000"/>
                  </a:schemeClr>
                </a:solidFill>
              </a:rPr>
              <a:t>which includes in depth knowledge of all </a:t>
            </a:r>
            <a:br>
              <a:rPr lang="en-GB" dirty="0">
                <a:solidFill>
                  <a:schemeClr val="tx2">
                    <a:lumMod val="10000"/>
                  </a:schemeClr>
                </a:solidFill>
              </a:rPr>
            </a:br>
            <a:r>
              <a:rPr lang="en-GB" dirty="0">
                <a:solidFill>
                  <a:schemeClr val="tx2">
                    <a:lumMod val="10000"/>
                  </a:schemeClr>
                </a:solidFill>
              </a:rPr>
              <a:t>Rocket-Chip modules</a:t>
            </a: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p:txBody>
          <a:bodyPr/>
          <a:lstStyle/>
          <a:p>
            <a:r>
              <a:rPr lang="en-US" dirty="0"/>
              <a:t>Rocket Core MAS Documentation</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a:xfrm>
            <a:off x="838200" y="1825625"/>
            <a:ext cx="10655710" cy="4351338"/>
          </a:xfrm>
        </p:spPr>
        <p:txBody>
          <a:bodyPr>
            <a:normAutofit/>
          </a:bodyPr>
          <a:lstStyle/>
          <a:p>
            <a:pPr algn="l"/>
            <a:r>
              <a:rPr lang="en-GB" sz="2000" b="0" i="0" dirty="0">
                <a:effectLst/>
                <a:latin typeface="Roboto" panose="02000000000000000000"/>
              </a:rPr>
              <a:t>This MAS Document offers in-depth knowledge of Rocket-Chip SoC modules.</a:t>
            </a:r>
            <a:br>
              <a:rPr lang="en-GB" sz="2000" b="0" i="0" dirty="0">
                <a:effectLst/>
                <a:latin typeface="Roboto" panose="02000000000000000000"/>
              </a:rPr>
            </a:br>
            <a:endParaRPr lang="en-GB" sz="2000" b="0" i="0" dirty="0">
              <a:effectLst/>
              <a:latin typeface="Roboto" panose="02000000000000000000"/>
            </a:endParaRPr>
          </a:p>
          <a:p>
            <a:pPr algn="l"/>
            <a:r>
              <a:rPr lang="en-GB" sz="2000" b="0" i="0" dirty="0">
                <a:effectLst/>
                <a:latin typeface="Roboto" panose="02000000000000000000"/>
              </a:rPr>
              <a:t>Using Block Diagrams, Class Diagrams, Flowcharts, and describing all the keywords </a:t>
            </a:r>
            <a:br>
              <a:rPr lang="en-GB" sz="2000" b="0" i="0" dirty="0">
                <a:effectLst/>
                <a:latin typeface="Roboto" panose="02000000000000000000"/>
              </a:rPr>
            </a:br>
            <a:r>
              <a:rPr lang="en-GB" sz="2000" b="0" i="0" dirty="0">
                <a:effectLst/>
                <a:latin typeface="Roboto" panose="02000000000000000000"/>
              </a:rPr>
              <a:t>found in the code, description of modules is achieved.</a:t>
            </a:r>
            <a:br>
              <a:rPr lang="en-GB" sz="2000" b="0" i="0" dirty="0">
                <a:effectLst/>
                <a:latin typeface="Roboto" panose="02000000000000000000"/>
              </a:rPr>
            </a:br>
            <a:endParaRPr lang="en-GB" sz="2000" b="0" i="0" dirty="0">
              <a:effectLst/>
              <a:latin typeface="Roboto" panose="02000000000000000000"/>
            </a:endParaRPr>
          </a:p>
          <a:p>
            <a:r>
              <a:rPr lang="en-US" sz="2000" dirty="0">
                <a:latin typeface="Roboto" panose="02000000000000000000"/>
              </a:rPr>
              <a:t>This MAS Document is essential for those who have fundamental knowledge of Scala, CHISEL and SoC hardware.</a:t>
            </a:r>
            <a:br>
              <a:rPr lang="en-US" sz="2000" dirty="0">
                <a:latin typeface="Roboto" panose="02000000000000000000"/>
              </a:rPr>
            </a:br>
            <a:endParaRPr lang="en-US" sz="2000" dirty="0">
              <a:latin typeface="Roboto" panose="02000000000000000000"/>
            </a:endParaRPr>
          </a:p>
          <a:p>
            <a:pPr algn="l"/>
            <a:r>
              <a:rPr lang="en-GB" sz="2000" b="0" i="0" dirty="0">
                <a:effectLst/>
                <a:latin typeface="Roboto" panose="02000000000000000000"/>
              </a:rPr>
              <a:t>Only the keyword name is used in the MAS Document, but its meaning is stated in the </a:t>
            </a:r>
            <a:br>
              <a:rPr lang="en-GB" sz="2000" b="0" i="0" dirty="0">
                <a:effectLst/>
                <a:latin typeface="Roboto" panose="02000000000000000000"/>
              </a:rPr>
            </a:br>
            <a:r>
              <a:rPr lang="en-GB" sz="2000" b="0" i="0" dirty="0">
                <a:effectLst/>
                <a:latin typeface="Roboto" panose="02000000000000000000"/>
              </a:rPr>
              <a:t>keywords Appendix-Scala &amp; CHISEL.</a:t>
            </a: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rgbClr val="092864"/>
                </a:solidFill>
                <a:latin typeface="+mj-lt"/>
                <a:ea typeface="+mj-ea"/>
                <a:cs typeface="+mj-cs"/>
              </a:rPr>
              <a:t>Aghaz(</a:t>
            </a:r>
            <a:r>
              <a:rPr lang="en-US" sz="5400" dirty="0" err="1">
                <a:solidFill>
                  <a:srgbClr val="092864"/>
                </a:solidFill>
                <a:latin typeface="+mj-lt"/>
                <a:ea typeface="+mj-ea"/>
                <a:cs typeface="+mj-cs"/>
              </a:rPr>
              <a:t>آغاز</a:t>
            </a:r>
            <a:r>
              <a:rPr lang="en-US" sz="5400" dirty="0">
                <a:solidFill>
                  <a:srgbClr val="092864"/>
                </a:solidFill>
                <a:latin typeface="+mj-lt"/>
                <a:ea typeface="+mj-ea"/>
                <a:cs typeface="+mj-cs"/>
              </a:rPr>
              <a:t>) SoC</a:t>
            </a:r>
            <a:br>
              <a:rPr lang="en-US" sz="5400" dirty="0">
                <a:solidFill>
                  <a:srgbClr val="092864"/>
                </a:solidFill>
                <a:latin typeface="+mj-lt"/>
                <a:ea typeface="+mj-ea"/>
                <a:cs typeface="+mj-cs"/>
              </a:rPr>
            </a:br>
            <a:r>
              <a:rPr lang="en-US" sz="5400" dirty="0">
                <a:solidFill>
                  <a:srgbClr val="092864"/>
                </a:solidFill>
                <a:latin typeface="+mj-lt"/>
                <a:ea typeface="+mj-ea"/>
                <a:cs typeface="+mj-cs"/>
              </a:rPr>
              <a:t>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Aghaz(</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p:txBody>
          <a:bodyPr>
            <a:normAutofit/>
          </a:bodyPr>
          <a:lstStyle/>
          <a:p>
            <a:r>
              <a:rPr lang="en-US" sz="2400" dirty="0"/>
              <a:t>RV-32 (32-bit)</a:t>
            </a:r>
          </a:p>
          <a:p>
            <a:r>
              <a:rPr lang="en-US" sz="2400" dirty="0"/>
              <a:t>I, M &amp; C extensions</a:t>
            </a:r>
          </a:p>
          <a:p>
            <a:r>
              <a:rPr lang="en-US" sz="2400" dirty="0"/>
              <a:t>64-KB Instruction and Data Cache</a:t>
            </a:r>
          </a:p>
          <a:p>
            <a:r>
              <a:rPr lang="en-US" sz="2400" dirty="0"/>
              <a:t>CLINT</a:t>
            </a:r>
          </a:p>
          <a:p>
            <a:r>
              <a:rPr lang="en-US" sz="2400" dirty="0"/>
              <a:t>PLIC</a:t>
            </a:r>
          </a:p>
          <a:p>
            <a:r>
              <a:rPr lang="en-US" sz="2400"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643766" y="1302030"/>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a:xfrm>
            <a:off x="1111367" y="126463"/>
            <a:ext cx="7046843" cy="584901"/>
          </a:xfrm>
        </p:spPr>
        <p:txBody>
          <a:bodyPr>
            <a:normAutofit/>
          </a:bodyPr>
          <a:lstStyle/>
          <a:p>
            <a:r>
              <a:rPr lang="en-US" dirty="0"/>
              <a:t>Configuring Aghaz Core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435063" cy="715089"/>
          </a:xfrm>
          <a:prstGeom prst="roundRect">
            <a:avLst/>
          </a:prstGeom>
          <a:noFill/>
          <a:ln w="28575">
            <a:noFill/>
          </a:ln>
          <a:effectLst/>
        </p:spPr>
        <p:txBody>
          <a:bodyPr wrap="square" rtlCol="0">
            <a:spAutoFit/>
          </a:bodyPr>
          <a:lstStyle/>
          <a:p>
            <a:r>
              <a:rPr lang="en-US" dirty="0">
                <a:solidFill>
                  <a:srgbClr val="092864"/>
                </a:solidFill>
              </a:rPr>
              <a:t>Rocket Core parameters</a:t>
            </a:r>
          </a:p>
        </p:txBody>
      </p:sp>
      <p:cxnSp>
        <p:nvCxnSpPr>
          <p:cNvPr id="13" name="Straight Arrow Connector 12"/>
          <p:cNvCxnSpPr>
            <a:cxnSpLocks/>
            <a:endCxn id="3" idx="1"/>
          </p:cNvCxnSpPr>
          <p:nvPr/>
        </p:nvCxnSpPr>
        <p:spPr>
          <a:xfrm>
            <a:off x="6014582" y="2794000"/>
            <a:ext cx="3379795" cy="2407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7" y="3520761"/>
            <a:ext cx="1349754"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Data Cache parameters</a:t>
            </a:r>
          </a:p>
        </p:txBody>
      </p:sp>
      <p:cxnSp>
        <p:nvCxnSpPr>
          <p:cNvPr id="16" name="Straight Arrow Connector 15"/>
          <p:cNvCxnSpPr>
            <a:cxnSpLocks/>
            <a:endCxn id="14" idx="1"/>
          </p:cNvCxnSpPr>
          <p:nvPr/>
        </p:nvCxnSpPr>
        <p:spPr>
          <a:xfrm>
            <a:off x="6014582" y="3843927"/>
            <a:ext cx="3379795"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Instruction Cache parameters</a:t>
            </a:r>
          </a:p>
        </p:txBody>
      </p:sp>
      <p:cxnSp>
        <p:nvCxnSpPr>
          <p:cNvPr id="23" name="Straight Arrow Connector 22"/>
          <p:cNvCxnSpPr>
            <a:cxnSpLocks/>
            <a:endCxn id="17" idx="1"/>
          </p:cNvCxnSpPr>
          <p:nvPr/>
        </p:nvCxnSpPr>
        <p:spPr>
          <a:xfrm>
            <a:off x="6014581" y="4922031"/>
            <a:ext cx="3379796"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513744" y="2397104"/>
            <a:ext cx="4500838" cy="99557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513744" y="3405602"/>
            <a:ext cx="4500837" cy="995571"/>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485388" y="4422704"/>
            <a:ext cx="4529193" cy="916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1959423"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
        <p:nvSpPr>
          <p:cNvPr id="20" name="Title 1">
            <a:extLst>
              <a:ext uri="{FF2B5EF4-FFF2-40B4-BE49-F238E27FC236}">
                <a16:creationId xmlns:a16="http://schemas.microsoft.com/office/drawing/2014/main" id="{3E72DAC6-0D07-463F-A2A6-FBD1D1A0E559}"/>
              </a:ext>
            </a:extLst>
          </p:cNvPr>
          <p:cNvSpPr txBox="1">
            <a:spLocks/>
          </p:cNvSpPr>
          <p:nvPr/>
        </p:nvSpPr>
        <p:spPr>
          <a:xfrm>
            <a:off x="1111367" y="887549"/>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Class named AghazCore, contains the configurations for the core level functionality. This class is created in Rocket-chip/</a:t>
            </a:r>
            <a:r>
              <a:rPr lang="en-US" sz="1400" b="0" dirty="0" err="1"/>
              <a:t>src</a:t>
            </a:r>
            <a:r>
              <a:rPr lang="en-US" sz="1400" b="0" dirty="0"/>
              <a:t>/main/</a:t>
            </a:r>
            <a:r>
              <a:rPr lang="en-US" sz="1400" b="0" dirty="0" err="1"/>
              <a:t>scala</a:t>
            </a:r>
            <a:r>
              <a:rPr lang="en-US" sz="1400" b="0" dirty="0"/>
              <a:t>/subsystem/</a:t>
            </a:r>
            <a:r>
              <a:rPr lang="en-US" sz="1400" b="0" dirty="0" err="1"/>
              <a:t>Config.scala</a:t>
            </a:r>
            <a:endParaRPr lang="en-US" sz="1400" b="0" dirty="0"/>
          </a:p>
        </p:txBody>
      </p:sp>
      <p:sp>
        <p:nvSpPr>
          <p:cNvPr id="28" name="TextBox 27">
            <a:extLst>
              <a:ext uri="{FF2B5EF4-FFF2-40B4-BE49-F238E27FC236}">
                <a16:creationId xmlns:a16="http://schemas.microsoft.com/office/drawing/2014/main" id="{128E9519-F114-4FBD-BBF3-385BAF7A28A5}"/>
              </a:ext>
            </a:extLst>
          </p:cNvPr>
          <p:cNvSpPr txBox="1"/>
          <p:nvPr/>
        </p:nvSpPr>
        <p:spPr>
          <a:xfrm>
            <a:off x="1111367" y="602349"/>
            <a:ext cx="5702388" cy="369332"/>
          </a:xfrm>
          <a:prstGeom prst="rect">
            <a:avLst/>
          </a:prstGeom>
          <a:noFill/>
        </p:spPr>
        <p:txBody>
          <a:bodyPr wrap="square">
            <a:spAutoFit/>
          </a:bodyPr>
          <a:lstStyle/>
          <a:p>
            <a:r>
              <a:rPr lang="en-US" sz="1800" b="0" dirty="0"/>
              <a:t>Path to Default Configuration Scala File</a:t>
            </a:r>
            <a:endParaRPr lang="en-US" dirty="0"/>
          </a:p>
        </p:txBody>
      </p:sp>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p:txBody>
          <a:bodyPr/>
          <a:lstStyle/>
          <a:p>
            <a:r>
              <a:rPr lang="en-US"/>
              <a:t>To be covered</a:t>
            </a:r>
            <a:endParaRPr lang="en-US" dirty="0"/>
          </a:p>
        </p:txBody>
      </p:sp>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838200" y="1467816"/>
            <a:ext cx="10515600" cy="4351338"/>
          </a:xfrm>
        </p:spPr>
        <p:txBody>
          <a:bodyPr>
            <a:normAutofit fontScale="92500" lnSpcReduction="10000"/>
          </a:bodyPr>
          <a:lstStyle/>
          <a:p>
            <a:r>
              <a:rPr lang="en-US" sz="1800" dirty="0"/>
              <a:t>Goals</a:t>
            </a:r>
          </a:p>
          <a:p>
            <a:pPr lvl="1"/>
            <a:r>
              <a:rPr lang="en-US" sz="1800" dirty="0"/>
              <a:t>To reduce the complexity of Rocket-Chip</a:t>
            </a:r>
          </a:p>
          <a:p>
            <a:pPr lvl="1"/>
            <a:r>
              <a:rPr lang="en-US" sz="1800" dirty="0"/>
              <a:t>Extend to add Vector extension.</a:t>
            </a:r>
          </a:p>
          <a:p>
            <a:r>
              <a:rPr lang="en-US" sz="1800" dirty="0"/>
              <a:t>Complexity of Task </a:t>
            </a:r>
          </a:p>
          <a:p>
            <a:pPr lvl="1"/>
            <a:r>
              <a:rPr lang="en-US" sz="1800" dirty="0"/>
              <a:t>Number of Modules, functions, Number of lines, objects </a:t>
            </a:r>
            <a:r>
              <a:rPr lang="en-US" sz="1800" dirty="0" err="1"/>
              <a:t>etc</a:t>
            </a:r>
            <a:endParaRPr lang="en-US" sz="1800" dirty="0"/>
          </a:p>
          <a:p>
            <a:pPr lvl="1"/>
            <a:r>
              <a:rPr lang="en-US" sz="1800" dirty="0"/>
              <a:t>Scala Vs Chisel</a:t>
            </a:r>
          </a:p>
          <a:p>
            <a:r>
              <a:rPr lang="en-US" sz="1800" dirty="0"/>
              <a:t>Software Methodology</a:t>
            </a:r>
          </a:p>
          <a:p>
            <a:pPr lvl="1"/>
            <a:r>
              <a:rPr lang="en-US" sz="1800" dirty="0"/>
              <a:t>UML – Class diagrams</a:t>
            </a:r>
          </a:p>
          <a:p>
            <a:pPr lvl="1"/>
            <a:r>
              <a:rPr lang="en-US" sz="1800" dirty="0"/>
              <a:t>Software spec to Micro-architecture spec</a:t>
            </a:r>
          </a:p>
          <a:p>
            <a:r>
              <a:rPr lang="en-US" sz="1800" dirty="0"/>
              <a:t>Block </a:t>
            </a:r>
          </a:p>
          <a:p>
            <a:pPr lvl="1"/>
            <a:r>
              <a:rPr lang="en-US" sz="1800" dirty="0"/>
              <a:t>Shows how the methodology was employed</a:t>
            </a:r>
          </a:p>
          <a:p>
            <a:r>
              <a:rPr lang="en-US" sz="1800" dirty="0"/>
              <a:t>Future Research </a:t>
            </a:r>
          </a:p>
          <a:p>
            <a:pPr lvl="1"/>
            <a:r>
              <a:rPr lang="en-US" sz="1800" dirty="0"/>
              <a:t>Parameterize-able Micro-Architecture</a:t>
            </a:r>
          </a:p>
          <a:p>
            <a:pPr lvl="1"/>
            <a:r>
              <a:rPr lang="en-US" sz="1800" dirty="0"/>
              <a:t>Parameterize-able I/O interface </a:t>
            </a:r>
          </a:p>
        </p:txBody>
      </p:sp>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lstStyle/>
          <a:p>
            <a:r>
              <a:rPr lang="en-US" dirty="0"/>
              <a:t>Configuring RV32IMC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3660757" y="1581592"/>
            <a:ext cx="4296229" cy="276999"/>
          </a:xfrm>
          <a:prstGeom prst="rect">
            <a:avLst/>
          </a:prstGeom>
          <a:noFill/>
          <a:ln>
            <a:noFill/>
          </a:ln>
          <a:effectLst>
            <a:glow rad="50800">
              <a:srgbClr val="092864">
                <a:alpha val="60000"/>
              </a:srgbClr>
            </a:glow>
          </a:effectLst>
        </p:spPr>
        <p:txBody>
          <a:bodyPr wrap="square" rtlCol="0">
            <a:spAutoFit/>
          </a:bodyPr>
          <a:lstStyle/>
          <a:p>
            <a:r>
              <a:rPr lang="en-US" sz="1200" dirty="0" err="1"/>
              <a:t>RocketCoreParams</a:t>
            </a:r>
            <a:r>
              <a:rPr lang="en-US" sz="1200" dirty="0"/>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633718"/>
            <a:ext cx="3823366" cy="646331"/>
          </a:xfrm>
          <a:prstGeom prst="rect">
            <a:avLst/>
          </a:prstGeom>
          <a:noFill/>
          <a:ln>
            <a:noFill/>
          </a:ln>
          <a:effectLst>
            <a:glow rad="50800">
              <a:srgbClr val="092864">
                <a:alpha val="60000"/>
              </a:srgbClr>
            </a:glow>
          </a:effectLst>
        </p:spPr>
        <p:txBody>
          <a:bodyPr wrap="square" rtlCol="0">
            <a:spAutoFit/>
          </a:bodyPr>
          <a:lstStyle/>
          <a:p>
            <a:r>
              <a:rPr lang="en-US" sz="1200" dirty="0"/>
              <a:t>We added </a:t>
            </a:r>
            <a:r>
              <a:rPr lang="en-US" sz="1200" dirty="0" err="1"/>
              <a:t>MulDiv</a:t>
            </a:r>
            <a:r>
              <a:rPr lang="en-US" sz="1200" dirty="0"/>
              <a:t>(Multiplier) with </a:t>
            </a:r>
            <a:r>
              <a:rPr lang="en-US" sz="1200" dirty="0" err="1"/>
              <a:t>MulDivParmas</a:t>
            </a:r>
            <a:r>
              <a:rPr lang="en-US" sz="1200" dirty="0"/>
              <a:t>, having default values, in the </a:t>
            </a:r>
            <a:r>
              <a:rPr lang="en-US" sz="1200" dirty="0" err="1"/>
              <a:t>RocketCoreParams</a:t>
            </a:r>
            <a:r>
              <a:rPr lang="en-US" sz="1200" dirty="0"/>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8" idx="1"/>
          </p:cNvCxnSpPr>
          <p:nvPr/>
        </p:nvCxnSpPr>
        <p:spPr>
          <a:xfrm flipV="1">
            <a:off x="6703077" y="1956884"/>
            <a:ext cx="1658201" cy="955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461665"/>
          </a:xfrm>
          <a:prstGeom prst="rect">
            <a:avLst/>
          </a:prstGeom>
          <a:noFill/>
          <a:ln>
            <a:noFill/>
          </a:ln>
          <a:effectLst>
            <a:glow rad="50800">
              <a:srgbClr val="092864">
                <a:alpha val="60000"/>
              </a:srgbClr>
            </a:glow>
          </a:effectLst>
        </p:spPr>
        <p:txBody>
          <a:bodyPr wrap="square">
            <a:spAutoFit/>
          </a:bodyPr>
          <a:lstStyle/>
          <a:p>
            <a:r>
              <a:rPr lang="en-US" sz="1200" dirty="0"/>
              <a:t>We updated the value of </a:t>
            </a:r>
            <a:r>
              <a:rPr lang="en-US" sz="1200" dirty="0" err="1"/>
              <a:t>useAtomics</a:t>
            </a:r>
            <a:r>
              <a:rPr lang="en-US" sz="1200" dirty="0"/>
              <a:t>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6145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2874453" cy="276999"/>
          </a:xfrm>
          <a:prstGeom prst="rect">
            <a:avLst/>
          </a:prstGeom>
          <a:noFill/>
        </p:spPr>
        <p:txBody>
          <a:bodyPr wrap="square" rtlCol="0">
            <a:spAutoFit/>
          </a:bodyPr>
          <a:lstStyle/>
          <a:p>
            <a:r>
              <a:rPr lang="en-GB" sz="1200" b="0" i="0" dirty="0">
                <a:effectLst/>
              </a:rPr>
              <a:t>The number of cycles per multiplication.</a:t>
            </a:r>
            <a:endParaRPr lang="en-US" sz="1200" dirty="0"/>
          </a:p>
        </p:txBody>
      </p:sp>
      <p:sp>
        <p:nvSpPr>
          <p:cNvPr id="17" name="TextBox 16">
            <a:extLst>
              <a:ext uri="{FF2B5EF4-FFF2-40B4-BE49-F238E27FC236}">
                <a16:creationId xmlns:a16="http://schemas.microsoft.com/office/drawing/2014/main" id="{CC377AB3-04DA-40BB-B568-789D76583DFB}"/>
              </a:ext>
            </a:extLst>
          </p:cNvPr>
          <p:cNvSpPr txBox="1"/>
          <p:nvPr/>
        </p:nvSpPr>
        <p:spPr>
          <a:xfrm>
            <a:off x="7221514" y="3944094"/>
            <a:ext cx="2903561" cy="830997"/>
          </a:xfrm>
          <a:prstGeom prst="rect">
            <a:avLst/>
          </a:prstGeom>
          <a:noFill/>
        </p:spPr>
        <p:txBody>
          <a:bodyPr wrap="square" rtlCol="0">
            <a:spAutoFit/>
          </a:bodyPr>
          <a:lstStyle/>
          <a:p>
            <a:r>
              <a:rPr lang="en-GB" sz="1200" b="0" i="0" dirty="0" err="1">
                <a:effectLst/>
                <a:cs typeface="Arial" panose="020B0604020202020204" pitchFamily="34" charset="0"/>
              </a:rPr>
              <a:t>mulEarlyOut</a:t>
            </a:r>
            <a:r>
              <a:rPr lang="en-GB" sz="1200" b="0" i="0" dirty="0">
                <a:effectLst/>
                <a:cs typeface="Arial" panose="020B0604020202020204" pitchFamily="34" charset="0"/>
              </a:rPr>
              <a:t> will make the multiplier's latency data-dependent, i.e., it will take fewer cycles to multiply small numbers than large ones.</a:t>
            </a:r>
            <a:endParaRPr lang="en-US" sz="1200" dirty="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15516" y="3592441"/>
            <a:ext cx="1705998" cy="76715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461665"/>
          </a:xfrm>
          <a:prstGeom prst="rect">
            <a:avLst/>
          </a:prstGeom>
          <a:noFill/>
        </p:spPr>
        <p:txBody>
          <a:bodyPr wrap="square" rtlCol="0">
            <a:spAutoFit/>
          </a:bodyPr>
          <a:lstStyle/>
          <a:p>
            <a:r>
              <a:rPr lang="en-GB" sz="1200" b="0" i="0" dirty="0" err="1">
                <a:effectLst/>
              </a:rPr>
              <a:t>divEarlyOut</a:t>
            </a:r>
            <a:r>
              <a:rPr lang="en-GB" sz="1200" b="0" i="0" dirty="0">
                <a:effectLst/>
              </a:rPr>
              <a:t> is analogous to </a:t>
            </a:r>
            <a:r>
              <a:rPr lang="en-GB" sz="1200" b="0" i="0" dirty="0" err="1">
                <a:effectLst/>
              </a:rPr>
              <a:t>mulEarlyOut</a:t>
            </a:r>
            <a:r>
              <a:rPr lang="en-GB" sz="1200" b="0" i="0" dirty="0">
                <a:effectLst/>
              </a:rPr>
              <a:t> (smaller numbers divide more quickly than larger ones).</a:t>
            </a:r>
            <a:endParaRPr lang="en-US" sz="1200" dirty="0"/>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3660757" y="1550097"/>
            <a:ext cx="4174380"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4AD751-F747-413B-9656-C6DE96BA7598}"/>
              </a:ext>
            </a:extLst>
          </p:cNvPr>
          <p:cNvSpPr/>
          <p:nvPr/>
        </p:nvSpPr>
        <p:spPr>
          <a:xfrm>
            <a:off x="8398127" y="1657101"/>
            <a:ext cx="3679696" cy="60349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8"/>
            <a:ext cx="2671949" cy="30777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06DD56-CCE7-47F7-8C27-9FE3855B8D72}"/>
              </a:ext>
            </a:extLst>
          </p:cNvPr>
          <p:cNvSpPr/>
          <p:nvPr/>
        </p:nvSpPr>
        <p:spPr>
          <a:xfrm>
            <a:off x="7250265" y="3952829"/>
            <a:ext cx="2623310" cy="82226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1"/>
            <a:ext cx="3168059" cy="423876"/>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101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EF43A8E-D418-423B-96D9-C292F5955CFE}"/>
              </a:ext>
            </a:extLst>
          </p:cNvPr>
          <p:cNvSpPr txBox="1"/>
          <p:nvPr/>
        </p:nvSpPr>
        <p:spPr>
          <a:xfrm>
            <a:off x="187864" y="3924219"/>
            <a:ext cx="1434100" cy="1015663"/>
          </a:xfrm>
          <a:prstGeom prst="rect">
            <a:avLst/>
          </a:prstGeom>
          <a:noFill/>
          <a:ln>
            <a:noFill/>
          </a:ln>
          <a:effectLst>
            <a:glow rad="50800">
              <a:srgbClr val="092864">
                <a:alpha val="60000"/>
              </a:srgbClr>
            </a:glow>
          </a:effectLst>
        </p:spPr>
        <p:txBody>
          <a:bodyPr wrap="square">
            <a:spAutoFit/>
          </a:bodyPr>
          <a:lstStyle/>
          <a:p>
            <a:r>
              <a:rPr lang="en-US" sz="1200" dirty="0"/>
              <a:t>We updated </a:t>
            </a:r>
            <a:r>
              <a:rPr lang="en-US" sz="1200" dirty="0" err="1"/>
              <a:t>fpu</a:t>
            </a:r>
            <a:r>
              <a:rPr lang="en-US" sz="1200" dirty="0"/>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233372" y="3956941"/>
            <a:ext cx="1416964" cy="98294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a:xfrm>
            <a:off x="602226" y="1049485"/>
            <a:ext cx="10515600" cy="584901"/>
          </a:xfrm>
        </p:spPr>
        <p:txBody>
          <a:bodyPr/>
          <a:lstStyle/>
          <a:p>
            <a:r>
              <a:rPr lang="en-US" dirty="0"/>
              <a:t>Aghaz Core Params (Core)</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a:xfrm>
            <a:off x="602226" y="2028864"/>
            <a:ext cx="10832690" cy="3501581"/>
          </a:xfrm>
        </p:spPr>
        <p:txBody>
          <a:bodyPr>
            <a:normAutofit/>
          </a:bodyPr>
          <a:lstStyle/>
          <a:p>
            <a:r>
              <a:rPr lang="en-US" sz="1600" dirty="0">
                <a:latin typeface="Roboto" panose="02000000000000000000"/>
              </a:rPr>
              <a:t>In the </a:t>
            </a:r>
            <a:r>
              <a:rPr lang="en-US" sz="1600" dirty="0" err="1">
                <a:latin typeface="Roboto" panose="02000000000000000000"/>
              </a:rPr>
              <a:t>RocketCoreParams</a:t>
            </a:r>
            <a:r>
              <a:rPr lang="en-US" sz="1600" dirty="0">
                <a:latin typeface="Roboto" panose="02000000000000000000"/>
              </a:rPr>
              <a:t>, </a:t>
            </a:r>
            <a:r>
              <a:rPr lang="en-US" sz="1600" dirty="0" err="1">
                <a:latin typeface="Roboto" panose="02000000000000000000"/>
              </a:rPr>
              <a:t>useCompressed</a:t>
            </a:r>
            <a:r>
              <a:rPr lang="en-US" sz="1600" dirty="0">
                <a:latin typeface="Roboto" panose="02000000000000000000"/>
              </a:rPr>
              <a:t> is true, means C extension is enabled by default.</a:t>
            </a:r>
          </a:p>
          <a:p>
            <a:endParaRPr lang="en-US" sz="1600" dirty="0">
              <a:latin typeface="Roboto" panose="02000000000000000000"/>
            </a:endParaRPr>
          </a:p>
          <a:p>
            <a:endParaRPr lang="en-US" sz="1600" dirty="0">
              <a:latin typeface="Roboto" panose="02000000000000000000"/>
            </a:endParaRPr>
          </a:p>
          <a:p>
            <a:endParaRPr lang="en-US" sz="1600" dirty="0">
              <a:latin typeface="Roboto" panose="02000000000000000000"/>
            </a:endParaRPr>
          </a:p>
          <a:p>
            <a:pPr marL="0" indent="0">
              <a:buNone/>
            </a:pPr>
            <a:endParaRPr lang="en-US" sz="1600" dirty="0">
              <a:latin typeface="Roboto" panose="02000000000000000000"/>
            </a:endParaRPr>
          </a:p>
          <a:p>
            <a:pPr algn="l"/>
            <a:r>
              <a:rPr lang="en-GB" sz="1600" b="0" i="0" dirty="0">
                <a:solidFill>
                  <a:schemeClr val="bg2">
                    <a:lumMod val="10000"/>
                  </a:schemeClr>
                </a:solidFill>
                <a:effectLst/>
                <a:latin typeface="Roboto" panose="02000000000000000000"/>
              </a:rPr>
              <a:t>Extension I is the base extension and is supported by default as well.</a:t>
            </a:r>
          </a:p>
          <a:p>
            <a:endParaRPr lang="en-US" sz="1600" dirty="0">
              <a:latin typeface="Roboto" panose="02000000000000000000"/>
            </a:endParaRPr>
          </a:p>
          <a:p>
            <a:r>
              <a:rPr lang="en-US" sz="1600" dirty="0">
                <a:latin typeface="Roboto" panose="02000000000000000000"/>
              </a:rPr>
              <a:t>Hence, Aghaz core is configured to support I, M and C Extensions.</a:t>
            </a:r>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957753209"/>
              </p:ext>
            </p:extLst>
          </p:nvPr>
        </p:nvGraphicFramePr>
        <p:xfrm>
          <a:off x="838200" y="2649820"/>
          <a:ext cx="10454310" cy="849757"/>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849757">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106017" y="1507542"/>
            <a:ext cx="6904383" cy="4482441"/>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a:xfrm>
            <a:off x="838199" y="681037"/>
            <a:ext cx="7686675" cy="584901"/>
          </a:xfrm>
        </p:spPr>
        <p:txBody>
          <a:bodyPr>
            <a:normAutofit fontScale="90000"/>
          </a:bodyPr>
          <a:lstStyle/>
          <a:p>
            <a:r>
              <a:rPr lang="en-US" dirty="0"/>
              <a:t>Configuring the cache and </a:t>
            </a:r>
            <a:r>
              <a:rPr lang="en-US" dirty="0" err="1"/>
              <a:t>dcache</a:t>
            </a:r>
            <a:r>
              <a:rPr lang="en-US" dirty="0"/>
              <a:t> in Aghaz Core</a:t>
            </a:r>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6292645" y="2112843"/>
            <a:ext cx="5899355"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GB" sz="2200" b="1" dirty="0">
                <a:solidFill>
                  <a:srgbClr val="243978"/>
                </a:solidFill>
                <a:latin typeface="Roboto" panose="02000000000000000000"/>
              </a:rPr>
              <a:t>Dcache has </a:t>
            </a:r>
            <a:r>
              <a:rPr lang="en-GB" sz="2200" b="1" dirty="0" err="1">
                <a:solidFill>
                  <a:srgbClr val="243978"/>
                </a:solidFill>
                <a:latin typeface="Roboto" panose="02000000000000000000"/>
              </a:rPr>
              <a:t>DCacheParams</a:t>
            </a:r>
            <a:r>
              <a:rPr lang="en-GB" sz="2200" b="1" dirty="0">
                <a:solidFill>
                  <a:srgbClr val="243978"/>
                </a:solidFill>
                <a:latin typeface="Roboto" panose="02000000000000000000"/>
              </a:rPr>
              <a:t>, which </a:t>
            </a:r>
            <a:br>
              <a:rPr lang="en-GB" sz="2200" b="1" dirty="0">
                <a:solidFill>
                  <a:srgbClr val="243978"/>
                </a:solidFill>
                <a:latin typeface="Roboto" panose="02000000000000000000"/>
              </a:rPr>
            </a:br>
            <a:r>
              <a:rPr lang="en-GB" sz="2200" b="1" dirty="0">
                <a:solidFill>
                  <a:srgbClr val="243978"/>
                </a:solidFill>
                <a:latin typeface="Roboto" panose="02000000000000000000"/>
              </a:rPr>
              <a:t>set the parameters for Data Cache.</a:t>
            </a:r>
            <a:br>
              <a:rPr lang="en-GB" sz="2200" b="1" dirty="0">
                <a:solidFill>
                  <a:srgbClr val="243978"/>
                </a:solidFill>
                <a:latin typeface="Roboto" panose="02000000000000000000"/>
              </a:rPr>
            </a:br>
            <a:r>
              <a:rPr lang="en-GB" sz="2200" b="1" dirty="0">
                <a:solidFill>
                  <a:srgbClr val="243978"/>
                </a:solidFill>
                <a:latin typeface="Roboto" panose="02000000000000000000"/>
              </a:rPr>
              <a:t> </a:t>
            </a:r>
          </a:p>
          <a:p>
            <a:pPr marL="342900" indent="-342900">
              <a:buFont typeface="Arial" panose="020B0604020202020204" pitchFamily="34" charset="0"/>
              <a:buChar char="•"/>
            </a:pPr>
            <a:r>
              <a:rPr lang="en-GB" sz="2200" b="1" dirty="0">
                <a:solidFill>
                  <a:srgbClr val="243978"/>
                </a:solidFill>
                <a:latin typeface="Roboto" panose="02000000000000000000"/>
              </a:rPr>
              <a:t>Similarly, </a:t>
            </a:r>
            <a:r>
              <a:rPr lang="en-GB" sz="2200" b="1" dirty="0" err="1">
                <a:solidFill>
                  <a:srgbClr val="243978"/>
                </a:solidFill>
                <a:latin typeface="Roboto" panose="02000000000000000000"/>
              </a:rPr>
              <a:t>ICache</a:t>
            </a:r>
            <a:r>
              <a:rPr lang="en-GB" sz="2200" b="1" dirty="0">
                <a:solidFill>
                  <a:srgbClr val="243978"/>
                </a:solidFill>
                <a:latin typeface="Roboto" panose="02000000000000000000"/>
              </a:rPr>
              <a:t> has </a:t>
            </a:r>
            <a:r>
              <a:rPr lang="en-GB" sz="2200" b="1" dirty="0" err="1">
                <a:solidFill>
                  <a:srgbClr val="243978"/>
                </a:solidFill>
                <a:latin typeface="Roboto" panose="02000000000000000000"/>
              </a:rPr>
              <a:t>ICacheParams</a:t>
            </a:r>
            <a:r>
              <a:rPr lang="en-GB" sz="2200" b="1" dirty="0">
                <a:solidFill>
                  <a:srgbClr val="243978"/>
                </a:solidFill>
                <a:latin typeface="Roboto" panose="02000000000000000000"/>
              </a:rPr>
              <a:t>, </a:t>
            </a:r>
            <a:br>
              <a:rPr lang="en-GB" sz="2200" b="1" dirty="0">
                <a:solidFill>
                  <a:srgbClr val="243978"/>
                </a:solidFill>
                <a:latin typeface="Roboto" panose="02000000000000000000"/>
              </a:rPr>
            </a:br>
            <a:r>
              <a:rPr lang="en-GB" sz="2200" b="1" dirty="0">
                <a:solidFill>
                  <a:srgbClr val="243978"/>
                </a:solidFill>
                <a:latin typeface="Roboto" panose="02000000000000000000"/>
              </a:rPr>
              <a:t>which are parameters for the </a:t>
            </a:r>
            <a:r>
              <a:rPr lang="en-GB" sz="2200" b="1" dirty="0" err="1">
                <a:solidFill>
                  <a:srgbClr val="243978"/>
                </a:solidFill>
                <a:latin typeface="Roboto" panose="02000000000000000000"/>
              </a:rPr>
              <a:t>InstructionCache</a:t>
            </a:r>
            <a:r>
              <a:rPr lang="en-GB" sz="2200" b="1" dirty="0">
                <a:solidFill>
                  <a:srgbClr val="243978"/>
                </a:solidFill>
                <a:latin typeface="Roboto" panose="02000000000000000000"/>
              </a:rPr>
              <a:t> configuration.</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503581"/>
            <a:ext cx="10515600" cy="451672"/>
          </a:xfrm>
        </p:spPr>
        <p:txBody>
          <a:bodyPr>
            <a:normAutofit/>
          </a:bodyPr>
          <a:lstStyle/>
          <a:p>
            <a:r>
              <a:rPr lang="en-US" sz="2400"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nvPr>
        </p:nvGraphicFramePr>
        <p:xfrm>
          <a:off x="838200" y="880164"/>
          <a:ext cx="10515597" cy="212344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nMSHRs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16 Ways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Sets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30119" y="3593873"/>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4 Ways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256 Sets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15424" y="3018246"/>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DCache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(16 x 64 x 64 == 64KB)</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828676" y="5479387"/>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ICache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(4 x 256 x 64 == 64KB)</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464614" y="2975884"/>
            <a:ext cx="4087306" cy="906232"/>
          </a:xfrm>
        </p:spPr>
        <p:txBody>
          <a:bodyPr vert="horz" lIns="91440" tIns="45720" rIns="91440" bIns="45720" rtlCol="0" anchor="b">
            <a:normAutofit/>
          </a:bodyPr>
          <a:lstStyle/>
          <a:p>
            <a:r>
              <a:rPr lang="en-US" sz="5400" dirty="0">
                <a:solidFill>
                  <a:srgbClr val="092864"/>
                </a:solidFill>
                <a:latin typeface="+mj-lt"/>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2"/>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6902245" y="4268851"/>
            <a:ext cx="4847304" cy="12081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bg2"/>
                </a:solidFill>
              </a:rPr>
              <a:t>Aghaz Core provides extensions </a:t>
            </a:r>
            <a:br>
              <a:rPr lang="en-GB" dirty="0">
                <a:solidFill>
                  <a:schemeClr val="bg2"/>
                </a:solidFill>
              </a:rPr>
            </a:br>
            <a:r>
              <a:rPr lang="en-GB" dirty="0">
                <a:solidFill>
                  <a:schemeClr val="bg2"/>
                </a:solidFill>
              </a:rPr>
              <a:t>for I, M and C with 32bit </a:t>
            </a:r>
            <a:br>
              <a:rPr lang="en-GB" dirty="0">
                <a:solidFill>
                  <a:schemeClr val="bg2"/>
                </a:solidFill>
              </a:rPr>
            </a:br>
            <a:r>
              <a:rPr lang="en-GB" dirty="0">
                <a:solidFill>
                  <a:schemeClr val="bg2"/>
                </a:solidFill>
              </a:rPr>
              <a:t>compatibility.</a:t>
            </a:r>
          </a:p>
        </p:txBody>
      </p:sp>
      <p:cxnSp>
        <p:nvCxnSpPr>
          <p:cNvPr id="8" name="Straight Connector 7">
            <a:extLst>
              <a:ext uri="{FF2B5EF4-FFF2-40B4-BE49-F238E27FC236}">
                <a16:creationId xmlns:a16="http://schemas.microsoft.com/office/drawing/2014/main" id="{B76F96A0-3730-4C72-9B97-ECC9CC4E22CF}"/>
              </a:ext>
            </a:extLst>
          </p:cNvPr>
          <p:cNvCxnSpPr/>
          <p:nvPr/>
        </p:nvCxnSpPr>
        <p:spPr>
          <a:xfrm>
            <a:off x="7464614" y="4015409"/>
            <a:ext cx="3905751"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fontScale="90000"/>
          </a:bodyPr>
          <a:lstStyle/>
          <a:p>
            <a:r>
              <a:rPr lang="en-US" sz="5000" dirty="0">
                <a:solidFill>
                  <a:schemeClr val="bg2"/>
                </a:solidFill>
                <a:latin typeface="+mj-lt"/>
                <a:ea typeface="+mj-ea"/>
                <a:cs typeface="+mj-cs"/>
              </a:rPr>
              <a:t>Ho</a:t>
            </a:r>
            <a:r>
              <a:rPr lang="en-US" sz="5000" dirty="0">
                <a:solidFill>
                  <a:srgbClr val="092864"/>
                </a:solidFill>
                <a:latin typeface="+mj-lt"/>
                <a:ea typeface="+mj-ea"/>
                <a:cs typeface="+mj-cs"/>
              </a:rPr>
              <a:t>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400800" y="3806687"/>
            <a:ext cx="5264967" cy="1013150"/>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pPr algn="l"/>
            <a:r>
              <a:rPr lang="en-GB" sz="1800" i="0" dirty="0">
                <a:solidFill>
                  <a:schemeClr val="bg2"/>
                </a:solidFill>
                <a:effectLst/>
                <a:latin typeface="Roboto" panose="02000000000000000000"/>
              </a:rPr>
              <a:t>The MAS Document describes the parameters, their description, and the modules that are </a:t>
            </a:r>
            <a:br>
              <a:rPr lang="en-GB" sz="1800" i="0" dirty="0">
                <a:solidFill>
                  <a:schemeClr val="bg2"/>
                </a:solidFill>
                <a:effectLst/>
                <a:latin typeface="Roboto" panose="02000000000000000000"/>
              </a:rPr>
            </a:br>
            <a:r>
              <a:rPr lang="en-GB" sz="1800" i="0" dirty="0">
                <a:solidFill>
                  <a:schemeClr val="bg2"/>
                </a:solidFill>
                <a:effectLst/>
                <a:latin typeface="Roboto" panose="02000000000000000000"/>
              </a:rPr>
              <a:t>managed by that parameter.</a:t>
            </a: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2"/>
          <a:srcRect/>
          <a:stretch/>
        </p:blipFill>
        <p:spPr>
          <a:xfrm>
            <a:off x="10047978" y="5530445"/>
            <a:ext cx="2367183" cy="849757"/>
          </a:xfrm>
          <a:prstGeom prst="rect">
            <a:avLst/>
          </a:prstGeom>
        </p:spPr>
      </p:pic>
      <p:pic>
        <p:nvPicPr>
          <p:cNvPr id="10" name="Content Placeholder 9" descr="Table&#10;&#10;Description automatically generated">
            <a:extLst>
              <a:ext uri="{FF2B5EF4-FFF2-40B4-BE49-F238E27FC236}">
                <a16:creationId xmlns:a16="http://schemas.microsoft.com/office/drawing/2014/main" id="{BAF92B01-162D-47F3-871F-76834E524D4C}"/>
              </a:ext>
            </a:extLst>
          </p:cNvPr>
          <p:cNvPicPr>
            <a:picLocks noGrp="1" noChangeAspect="1"/>
          </p:cNvPicPr>
          <p:nvPr>
            <p:ph idx="1"/>
          </p:nvPr>
        </p:nvPicPr>
        <p:blipFill rotWithShape="1">
          <a:blip r:embed="rId3"/>
          <a:srcRect l="14969" t="25655" r="14065" b="12349"/>
          <a:stretch/>
        </p:blipFill>
        <p:spPr>
          <a:xfrm>
            <a:off x="149629" y="-1"/>
            <a:ext cx="6101542" cy="6123559"/>
          </a:xfrm>
        </p:spPr>
      </p:pic>
      <p:sp>
        <p:nvSpPr>
          <p:cNvPr id="11" name="Rectangle 10">
            <a:extLst>
              <a:ext uri="{FF2B5EF4-FFF2-40B4-BE49-F238E27FC236}">
                <a16:creationId xmlns:a16="http://schemas.microsoft.com/office/drawing/2014/main" id="{49001734-9B0A-4B97-B8E4-0177D4D8EE1D}"/>
              </a:ext>
            </a:extLst>
          </p:cNvPr>
          <p:cNvSpPr/>
          <p:nvPr/>
        </p:nvSpPr>
        <p:spPr>
          <a:xfrm>
            <a:off x="0" y="0"/>
            <a:ext cx="331304" cy="1192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742910" y="2416750"/>
            <a:ext cx="4087306" cy="1012250"/>
          </a:xfrm>
        </p:spPr>
        <p:txBody>
          <a:bodyPr vert="horz" lIns="91440" tIns="45720" rIns="91440" bIns="45720" rtlCol="0" anchor="b">
            <a:normAutofit/>
          </a:bodyPr>
          <a:lstStyle/>
          <a:p>
            <a:r>
              <a:rPr lang="en-US" sz="5400" dirty="0">
                <a:solidFill>
                  <a:srgbClr val="092864"/>
                </a:solidFill>
                <a:latin typeface="+mj-lt"/>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2"/>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742910" y="398834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92864"/>
                </a:solidFill>
                <a:latin typeface="Roboto" panose="02000000000000000000"/>
              </a:rPr>
              <a:t>Rocket-Tile of Aghaz SoC contains Aghaz Core, Branch Target Buffer, L1 </a:t>
            </a:r>
            <a:r>
              <a:rPr lang="en-US" sz="1600" dirty="0" err="1">
                <a:solidFill>
                  <a:srgbClr val="092864"/>
                </a:solidFill>
                <a:latin typeface="Roboto" panose="02000000000000000000"/>
              </a:rPr>
              <a:t>Icache</a:t>
            </a:r>
            <a:r>
              <a:rPr lang="en-US" sz="1600" dirty="0">
                <a:solidFill>
                  <a:srgbClr val="092864"/>
                </a:solidFill>
                <a:latin typeface="Roboto" panose="02000000000000000000"/>
              </a:rPr>
              <a:t> &amp; </a:t>
            </a:r>
            <a:r>
              <a:rPr lang="en-US" sz="1600" dirty="0" err="1">
                <a:solidFill>
                  <a:srgbClr val="092864"/>
                </a:solidFill>
                <a:latin typeface="Roboto" panose="02000000000000000000"/>
              </a:rPr>
              <a:t>DCache</a:t>
            </a:r>
            <a:r>
              <a:rPr lang="en-US" sz="1600" dirty="0">
                <a:solidFill>
                  <a:srgbClr val="092864"/>
                </a:solidFill>
                <a:latin typeface="Roboto" panose="02000000000000000000"/>
              </a:rPr>
              <a:t> of 64-KB</a:t>
            </a: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832035" y="3697357"/>
            <a:ext cx="357808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309198" y="1753485"/>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Initializing Aghaz Core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309199" y="3057375"/>
            <a:ext cx="11342028" cy="27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GB" sz="1600" dirty="0">
                <a:latin typeface="Roboto" panose="02000000000000000000"/>
              </a:rPr>
              <a:t>The class called </a:t>
            </a:r>
            <a:r>
              <a:rPr lang="en-GB" sz="1600" dirty="0" err="1">
                <a:latin typeface="Roboto" panose="02000000000000000000"/>
              </a:rPr>
              <a:t>oldDefaultConfig</a:t>
            </a:r>
            <a:r>
              <a:rPr lang="en-GB" sz="1600" dirty="0">
                <a:latin typeface="Roboto" panose="02000000000000000000"/>
              </a:rPr>
              <a:t> is inherited by the class Config.</a:t>
            </a:r>
          </a:p>
          <a:p>
            <a:pPr marL="514350" indent="-514350">
              <a:lnSpc>
                <a:spcPct val="120000"/>
              </a:lnSpc>
              <a:buClr>
                <a:srgbClr val="092864"/>
              </a:buClr>
              <a:buFont typeface="Arial" panose="020B0604020202020204" pitchFamily="34" charset="0"/>
              <a:buChar char="•"/>
            </a:pPr>
            <a:r>
              <a:rPr lang="en-GB" sz="1600" dirty="0">
                <a:latin typeface="Roboto" panose="02000000000000000000"/>
              </a:rPr>
              <a:t>The Class Config (Parent Class) includes the key configurations, from which all configurations must be inherited.</a:t>
            </a:r>
          </a:p>
          <a:p>
            <a:pPr marL="514350" indent="-514350">
              <a:lnSpc>
                <a:spcPct val="120000"/>
              </a:lnSpc>
              <a:buClr>
                <a:srgbClr val="092864"/>
              </a:buClr>
              <a:buFont typeface="Arial" panose="020B0604020202020204" pitchFamily="34" charset="0"/>
              <a:buChar char="•"/>
            </a:pPr>
            <a:r>
              <a:rPr lang="en-GB" sz="1600" dirty="0">
                <a:latin typeface="Roboto" panose="02000000000000000000"/>
              </a:rPr>
              <a:t>The AghazCore object is generated as a parameter with ’1’ indicating that there is only one(1) core in our AghazCore.</a:t>
            </a:r>
            <a:endParaRPr lang="en-US" sz="16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600" dirty="0">
                <a:latin typeface="Roboto" panose="02000000000000000000"/>
              </a:rPr>
              <a:t>The AghazCore object is further added to the </a:t>
            </a:r>
            <a:r>
              <a:rPr lang="en-GB" sz="1600" dirty="0" err="1">
                <a:latin typeface="Roboto" panose="02000000000000000000"/>
              </a:rPr>
              <a:t>WithCoherentBusTopology</a:t>
            </a:r>
            <a:r>
              <a:rPr lang="en-GB" sz="1600" dirty="0">
                <a:latin typeface="Roboto" panose="02000000000000000000"/>
              </a:rPr>
              <a:t> object, which includes configurations for the Bus level.</a:t>
            </a:r>
          </a:p>
          <a:p>
            <a:pPr marL="514350" indent="-514350">
              <a:lnSpc>
                <a:spcPct val="120000"/>
              </a:lnSpc>
              <a:buClr>
                <a:srgbClr val="092864"/>
              </a:buClr>
              <a:buFont typeface="Arial" panose="020B0604020202020204" pitchFamily="34" charset="0"/>
              <a:buChar char="•"/>
            </a:pPr>
            <a:r>
              <a:rPr lang="en-GB" sz="1600" dirty="0">
                <a:latin typeface="Roboto" panose="02000000000000000000"/>
              </a:rPr>
              <a:t>These objects are further added by the </a:t>
            </a:r>
            <a:r>
              <a:rPr lang="en-GB" sz="1600" dirty="0" err="1">
                <a:latin typeface="Roboto" panose="02000000000000000000"/>
              </a:rPr>
              <a:t>newBaseConfig</a:t>
            </a:r>
            <a:r>
              <a:rPr lang="en-GB" sz="1600" dirty="0">
                <a:latin typeface="Roboto" panose="02000000000000000000"/>
              </a:rPr>
              <a:t> object, which contains the base configurations.</a:t>
            </a: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
        <p:nvSpPr>
          <p:cNvPr id="3" name="Title 1">
            <a:extLst>
              <a:ext uri="{FF2B5EF4-FFF2-40B4-BE49-F238E27FC236}">
                <a16:creationId xmlns:a16="http://schemas.microsoft.com/office/drawing/2014/main" id="{60237569-D4DF-4DCB-8B59-680021B6E3F7}"/>
              </a:ext>
            </a:extLst>
          </p:cNvPr>
          <p:cNvSpPr txBox="1">
            <a:spLocks/>
          </p:cNvSpPr>
          <p:nvPr/>
        </p:nvSpPr>
        <p:spPr>
          <a:xfrm>
            <a:off x="838200" y="1767951"/>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Default Configuration is created in Rocket-chip/</a:t>
            </a:r>
            <a:r>
              <a:rPr lang="en-US" sz="1400" b="0" dirty="0" err="1"/>
              <a:t>src</a:t>
            </a:r>
            <a:r>
              <a:rPr lang="en-US" sz="1400" b="0" dirty="0"/>
              <a:t>/main/</a:t>
            </a:r>
            <a:r>
              <a:rPr lang="en-US" sz="1400" b="0" dirty="0" err="1"/>
              <a:t>scala</a:t>
            </a:r>
            <a:r>
              <a:rPr lang="en-US" sz="1400" b="0" dirty="0"/>
              <a:t>/system/</a:t>
            </a:r>
            <a:r>
              <a:rPr lang="en-US" sz="1400" b="0" dirty="0" err="1"/>
              <a:t>Config.scala</a:t>
            </a:r>
            <a:endParaRPr lang="en-US" sz="1400" b="0" dirty="0"/>
          </a:p>
        </p:txBody>
      </p:sp>
      <p:sp>
        <p:nvSpPr>
          <p:cNvPr id="10" name="TextBox 9">
            <a:extLst>
              <a:ext uri="{FF2B5EF4-FFF2-40B4-BE49-F238E27FC236}">
                <a16:creationId xmlns:a16="http://schemas.microsoft.com/office/drawing/2014/main" id="{1C6CA0BA-7E1C-4C3F-BAF9-4721662A5194}"/>
              </a:ext>
            </a:extLst>
          </p:cNvPr>
          <p:cNvSpPr txBox="1"/>
          <p:nvPr/>
        </p:nvSpPr>
        <p:spPr>
          <a:xfrm>
            <a:off x="838199" y="1486481"/>
            <a:ext cx="4372897" cy="369332"/>
          </a:xfrm>
          <a:prstGeom prst="rect">
            <a:avLst/>
          </a:prstGeom>
          <a:noFill/>
        </p:spPr>
        <p:txBody>
          <a:bodyPr wrap="square">
            <a:spAutoFit/>
          </a:bodyPr>
          <a:lstStyle/>
          <a:p>
            <a:r>
              <a:rPr lang="en-US" sz="1800" b="0" dirty="0"/>
              <a:t>Path to Default Configuration Scala File</a:t>
            </a:r>
            <a:endParaRPr lang="en-US" dirty="0"/>
          </a:p>
        </p:txBody>
      </p:sp>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3573253"/>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sz="2800" b="1" dirty="0">
                <a:solidFill>
                  <a:srgbClr val="092864"/>
                </a:solidFill>
                <a:latin typeface="Roboto" panose="02000000000000000000"/>
              </a:rPr>
              <a:t>Customizing AghazCore to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092864"/>
              </a:solidFill>
              <a:latin typeface="Roboto" panose="02000000000000000000"/>
            </a:endParaRP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2415465" y="1326989"/>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cxnSp>
        <p:nvCxnSpPr>
          <p:cNvPr id="29" name="Straight Connector 28">
            <a:extLst>
              <a:ext uri="{FF2B5EF4-FFF2-40B4-BE49-F238E27FC236}">
                <a16:creationId xmlns:a16="http://schemas.microsoft.com/office/drawing/2014/main" id="{C9DA09AD-57F1-4C7C-8670-1F61EAA9B6B8}"/>
              </a:ext>
            </a:extLst>
          </p:cNvPr>
          <p:cNvCxnSpPr>
            <a:cxnSpLocks/>
          </p:cNvCxnSpPr>
          <p:nvPr/>
        </p:nvCxnSpPr>
        <p:spPr>
          <a:xfrm>
            <a:off x="3569110" y="1265938"/>
            <a:ext cx="0" cy="474372"/>
          </a:xfrm>
          <a:prstGeom prst="line">
            <a:avLst/>
          </a:prstGeom>
          <a:ln>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10B7B4-E739-4E52-87C3-280D4C6CCFDF}"/>
              </a:ext>
            </a:extLst>
          </p:cNvPr>
          <p:cNvCxnSpPr>
            <a:cxnSpLocks/>
          </p:cNvCxnSpPr>
          <p:nvPr/>
        </p:nvCxnSpPr>
        <p:spPr>
          <a:xfrm>
            <a:off x="1728843" y="1265938"/>
            <a:ext cx="1840267"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4FC098-3793-45A0-B528-AC792D1899A9}"/>
              </a:ext>
            </a:extLst>
          </p:cNvPr>
          <p:cNvCxnSpPr>
            <a:cxnSpLocks/>
          </p:cNvCxnSpPr>
          <p:nvPr/>
        </p:nvCxnSpPr>
        <p:spPr>
          <a:xfrm flipV="1">
            <a:off x="1728842" y="1265938"/>
            <a:ext cx="2" cy="2386594"/>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8A7FAD-4C31-4B7B-8775-41C2848B9EC3}"/>
              </a:ext>
            </a:extLst>
          </p:cNvPr>
          <p:cNvCxnSpPr>
            <a:cxnSpLocks/>
          </p:cNvCxnSpPr>
          <p:nvPr/>
        </p:nvCxnSpPr>
        <p:spPr>
          <a:xfrm flipH="1">
            <a:off x="1728844" y="3652532"/>
            <a:ext cx="4546596"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ECC405-B4BA-425F-B141-77C845BE0293}"/>
              </a:ext>
            </a:extLst>
          </p:cNvPr>
          <p:cNvCxnSpPr>
            <a:cxnSpLocks/>
          </p:cNvCxnSpPr>
          <p:nvPr/>
        </p:nvCxnSpPr>
        <p:spPr>
          <a:xfrm>
            <a:off x="6275439" y="3652532"/>
            <a:ext cx="0" cy="51388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7464614" y="2936127"/>
            <a:ext cx="4087306" cy="985745"/>
          </a:xfrm>
        </p:spPr>
        <p:txBody>
          <a:bodyPr vert="horz" lIns="91440" tIns="45720" rIns="91440" bIns="45720" rtlCol="0" anchor="b">
            <a:normAutofit/>
          </a:bodyPr>
          <a:lstStyle/>
          <a:p>
            <a:r>
              <a:rPr lang="en-US" sz="5400" dirty="0">
                <a:solidFill>
                  <a:srgbClr val="092864"/>
                </a:solidFill>
                <a:latin typeface="+mj-lt"/>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FFC368A-93E7-444E-B33E-26A0E3E3F526}"/>
              </a:ext>
            </a:extLst>
          </p:cNvPr>
          <p:cNvPicPr>
            <a:picLocks noGrp="1" noChangeAspect="1"/>
          </p:cNvPicPr>
          <p:nvPr>
            <p:ph idx="1"/>
          </p:nvPr>
        </p:nvPicPr>
        <p:blipFill>
          <a:blip r:embed="rId2"/>
          <a:srcRect t="38" b="38"/>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F841-BD6F-48FD-9376-61CCE3E8E46E}"/>
              </a:ext>
            </a:extLst>
          </p:cNvPr>
          <p:cNvSpPr txBox="1"/>
          <p:nvPr/>
        </p:nvSpPr>
        <p:spPr>
          <a:xfrm>
            <a:off x="713983" y="726510"/>
            <a:ext cx="6425852" cy="523220"/>
          </a:xfrm>
          <a:prstGeom prst="rect">
            <a:avLst/>
          </a:prstGeom>
          <a:noFill/>
        </p:spPr>
        <p:txBody>
          <a:bodyPr wrap="square" rtlCol="0">
            <a:spAutoFit/>
          </a:bodyPr>
          <a:lstStyle/>
          <a:p>
            <a:r>
              <a:rPr lang="en-US" sz="2800" b="1"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7" name="TextBox 6">
            <a:extLst>
              <a:ext uri="{FF2B5EF4-FFF2-40B4-BE49-F238E27FC236}">
                <a16:creationId xmlns:a16="http://schemas.microsoft.com/office/drawing/2014/main" id="{53A4E464-4F6D-4834-9D28-4470E994FB6D}"/>
              </a:ext>
            </a:extLst>
          </p:cNvPr>
          <p:cNvSpPr txBox="1"/>
          <p:nvPr/>
        </p:nvSpPr>
        <p:spPr>
          <a:xfrm>
            <a:off x="581189" y="1370883"/>
            <a:ext cx="11029621" cy="489364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To provide a detailed elaboration and establish an understanding of </a:t>
            </a:r>
            <a:br>
              <a:rPr lang="en-US" sz="2400" dirty="0">
                <a:latin typeface="Roboto" panose="02000000000000000000" pitchFamily="2" charset="0"/>
                <a:ea typeface="Roboto" panose="02000000000000000000" pitchFamily="2" charset="0"/>
                <a:cs typeface="Roboto" panose="02000000000000000000" pitchFamily="2" charset="0"/>
              </a:rPr>
            </a:br>
            <a:r>
              <a:rPr lang="en-US" sz="2400" dirty="0">
                <a:latin typeface="Roboto" panose="02000000000000000000" pitchFamily="2" charset="0"/>
                <a:ea typeface="Roboto" panose="02000000000000000000" pitchFamily="2" charset="0"/>
                <a:cs typeface="Roboto" panose="02000000000000000000" pitchFamily="2" charset="0"/>
              </a:rPr>
              <a:t>Rocket-core to generate a customized System on Chip (SoC). Moreover, to modify and enhance a module based on customized specifications later.</a:t>
            </a:r>
            <a:br>
              <a:rPr lang="en-US" sz="2400" dirty="0">
                <a:latin typeface="Roboto" panose="02000000000000000000" pitchFamily="2" charset="0"/>
                <a:ea typeface="Roboto" panose="02000000000000000000" pitchFamily="2" charset="0"/>
                <a:cs typeface="Roboto" panose="02000000000000000000" pitchFamily="2" charset="0"/>
              </a:rPr>
            </a:br>
            <a:endParaRPr lang="en-US" sz="24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400" dirty="0">
                <a:latin typeface="Roboto" panose="02000000000000000000"/>
                <a:ea typeface="Roboto" panose="02000000000000000000" pitchFamily="2" charset="0"/>
                <a:cs typeface="Roboto" panose="02000000000000000000" pitchFamily="2" charset="0"/>
              </a:rPr>
              <a:t>To come up with a hardware  insight by  mapping it to blocks of code which highlights the wiring and back tracing of input/output by means of variables. </a:t>
            </a:r>
            <a:r>
              <a:rPr lang="en-GB" sz="2400" b="0" i="0" dirty="0">
                <a:effectLst/>
                <a:latin typeface="Roboto" panose="02000000000000000000"/>
              </a:rPr>
              <a:t>Hardware mapping provides a connection in the entire workflow between </a:t>
            </a:r>
            <a:br>
              <a:rPr lang="en-GB" sz="2400" b="0" i="0" dirty="0">
                <a:effectLst/>
                <a:latin typeface="Roboto" panose="02000000000000000000"/>
              </a:rPr>
            </a:br>
            <a:r>
              <a:rPr lang="en-GB" sz="2400" b="0" i="0" dirty="0">
                <a:effectLst/>
                <a:latin typeface="Roboto" panose="02000000000000000000"/>
              </a:rPr>
              <a:t>software and hardware.</a:t>
            </a:r>
          </a:p>
          <a:p>
            <a:pPr marL="285750" indent="-285750" algn="just">
              <a:buFont typeface="Arial" panose="020B0604020202020204" pitchFamily="34" charset="0"/>
              <a:buChar char="•"/>
            </a:pPr>
            <a:endParaRPr lang="en-US" sz="24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The Microarchitecture Specification (MAS) Document developed by </a:t>
            </a:r>
            <a:br>
              <a:rPr lang="en-US" sz="2400" dirty="0">
                <a:latin typeface="Roboto" panose="02000000000000000000" pitchFamily="2" charset="0"/>
                <a:ea typeface="Roboto" panose="02000000000000000000" pitchFamily="2" charset="0"/>
                <a:cs typeface="Roboto" panose="02000000000000000000" pitchFamily="2" charset="0"/>
              </a:rPr>
            </a:br>
            <a:r>
              <a:rPr lang="en-US" sz="2400" dirty="0">
                <a:latin typeface="Roboto" panose="02000000000000000000" pitchFamily="2" charset="0"/>
                <a:ea typeface="Roboto" panose="02000000000000000000" pitchFamily="2" charset="0"/>
                <a:cs typeface="Roboto" panose="02000000000000000000" pitchFamily="2" charset="0"/>
              </a:rPr>
              <a:t>MERL-UIT aims to present  a detailed description of Rocket-chip core and its micro-architecture to the features additional representations such as block diagrams and flowcharts.</a:t>
            </a:r>
          </a:p>
        </p:txBody>
      </p:sp>
      <p:pic>
        <p:nvPicPr>
          <p:cNvPr id="9" name="Picture 8">
            <a:extLst>
              <a:ext uri="{FF2B5EF4-FFF2-40B4-BE49-F238E27FC236}">
                <a16:creationId xmlns:a16="http://schemas.microsoft.com/office/drawing/2014/main" id="{9F3812CB-7938-40FF-81C2-979C48BA2AF7}"/>
              </a:ext>
            </a:extLst>
          </p:cNvPr>
          <p:cNvPicPr>
            <a:picLocks noChangeAspect="1"/>
          </p:cNvPicPr>
          <p:nvPr/>
        </p:nvPicPr>
        <p:blipFill>
          <a:blip r:embed="rId2"/>
          <a:srcRect/>
          <a:stretch/>
        </p:blipFill>
        <p:spPr>
          <a:xfrm>
            <a:off x="10576290" y="5689096"/>
            <a:ext cx="1804524" cy="647777"/>
          </a:xfrm>
          <a:prstGeom prst="rect">
            <a:avLst/>
          </a:prstGeom>
        </p:spPr>
      </p:pic>
    </p:spTree>
    <p:extLst>
      <p:ext uri="{BB962C8B-B14F-4D97-AF65-F5344CB8AC3E}">
        <p14:creationId xmlns:p14="http://schemas.microsoft.com/office/powerpoint/2010/main" val="3600573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a:bodyPr>
          <a:lstStyle/>
          <a:p>
            <a:r>
              <a:rPr lang="en-US" sz="3800" dirty="0">
                <a:solidFill>
                  <a:srgbClr val="092864"/>
                </a:solidFill>
                <a:latin typeface="Roboto" panose="02000000000000000000"/>
                <a:ea typeface="+mj-ea"/>
                <a:cs typeface="+mj-cs"/>
              </a:rPr>
              <a:t>At this point our Aghaz SoC is successfully configured and ready to be built.</a:t>
            </a: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sz="3400" dirty="0">
                <a:solidFill>
                  <a:srgbClr val="092864"/>
                </a:solidFill>
                <a:latin typeface="Roboto" panose="02000000000000000000"/>
                <a:ea typeface="+mj-ea"/>
                <a:cs typeface="+mj-cs"/>
              </a:rPr>
              <a:t>Configuring an SoC to your Requirements in a quick process by means of this MAS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300" dirty="0"/>
              <a:t>Acknowledgements</a:t>
            </a:r>
            <a:br>
              <a:rPr lang="en-US" sz="1300" dirty="0"/>
            </a:br>
            <a:br>
              <a:rPr lang="en-US" sz="1300" dirty="0"/>
            </a:br>
            <a:r>
              <a:rPr lang="en-US" sz="1300" b="0" dirty="0"/>
              <a:t>This Document was made possible with the counselling, guidance and support of </a:t>
            </a:r>
            <a:r>
              <a:rPr lang="en-US" sz="1300" b="0" dirty="0" err="1"/>
              <a:t>Dr.Roomi</a:t>
            </a:r>
            <a:r>
              <a:rPr lang="en-US" sz="1300" b="0" dirty="0"/>
              <a:t> Naqvi, Dr Ali Ahmed Ansari, and Farhan Ahmed Karim. Without their encouragement and guidance, this could not be possible. </a:t>
            </a:r>
            <a:br>
              <a:rPr lang="en-US" sz="1300" b="0" dirty="0"/>
            </a:br>
            <a:r>
              <a:rPr lang="en-US" sz="1300" b="0" dirty="0"/>
              <a:t> </a:t>
            </a:r>
            <a:br>
              <a:rPr lang="en-US" sz="1300" b="0" dirty="0"/>
            </a:br>
            <a:r>
              <a:rPr lang="en-US" sz="1300" b="0" dirty="0"/>
              <a:t>This Document was created under the Lead of Uzair Khan,  along with the team of collaborators/ interns under him that gave their level best under the supervision of such experienced mentors.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1535754637"/>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pic>
        <p:nvPicPr>
          <p:cNvPr id="17" name="Picture 16">
            <a:extLst>
              <a:ext uri="{FF2B5EF4-FFF2-40B4-BE49-F238E27FC236}">
                <a16:creationId xmlns:a16="http://schemas.microsoft.com/office/drawing/2014/main" id="{65FC722B-5F7E-45F3-85F6-EFCB8DE3EA6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778835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38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838200" y="1711901"/>
            <a:ext cx="10515600" cy="3434198"/>
          </a:xfrm>
        </p:spPr>
        <p:txBody>
          <a:bodyPr>
            <a:normAutofit/>
          </a:bodyPr>
          <a:lstStyle/>
          <a:p>
            <a:r>
              <a:rPr lang="en-US" sz="2000" dirty="0"/>
              <a:t>We decode basic modules of rocket chip by taking understanding of its code with the help of Scala and Chisel expertise. </a:t>
            </a:r>
            <a:br>
              <a:rPr lang="en-US" sz="2000" dirty="0"/>
            </a:br>
            <a:endParaRPr lang="en-US" sz="2000" dirty="0"/>
          </a:p>
          <a:p>
            <a:r>
              <a:rPr lang="en-US" sz="2000" dirty="0"/>
              <a:t>We convert these modules code understanding into flow charts and start making Micro Architecture Specification (MAS) documentation. </a:t>
            </a:r>
            <a:br>
              <a:rPr lang="en-US" sz="2000" dirty="0"/>
            </a:br>
            <a:endParaRPr lang="en-US" sz="2000" dirty="0"/>
          </a:p>
          <a:p>
            <a:r>
              <a:rPr lang="en-US" sz="2000" dirty="0"/>
              <a:t>We make flow charts for different modules of Rocket Chip. After completion of flow charts, we make block diagrams of Rocket Chip modules according to its configuration pin in and out</a:t>
            </a:r>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3B99C-876B-4CF0-BA56-7A277DF8F9DF}"/>
              </a:ext>
            </a:extLst>
          </p:cNvPr>
          <p:cNvPicPr>
            <a:picLocks noChangeAspect="1"/>
          </p:cNvPicPr>
          <p:nvPr/>
        </p:nvPicPr>
        <p:blipFill rotWithShape="1">
          <a:blip r:embed="rId3"/>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ACC4C218-419E-43FA-B891-5C2B864E02CE}"/>
              </a:ext>
            </a:extLst>
          </p:cNvPr>
          <p:cNvSpPr>
            <a:spLocks noGrp="1"/>
          </p:cNvSpPr>
          <p:nvPr>
            <p:ph type="title"/>
          </p:nvPr>
        </p:nvSpPr>
        <p:spPr>
          <a:xfrm>
            <a:off x="1927122" y="3066189"/>
            <a:ext cx="7867675" cy="14449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solidFill>
                  <a:srgbClr val="FFFFFF"/>
                </a:solidFill>
                <a:latin typeface="Proxima Nova A Extra Condensed " panose="02000506030000020004"/>
                <a:ea typeface="+mj-ea"/>
                <a:cs typeface="+mj-cs"/>
              </a:rPr>
              <a:t>Hardware Insight of Rocket Chip</a:t>
            </a:r>
          </a:p>
        </p:txBody>
      </p:sp>
    </p:spTree>
    <p:extLst>
      <p:ext uri="{BB962C8B-B14F-4D97-AF65-F5344CB8AC3E}">
        <p14:creationId xmlns:p14="http://schemas.microsoft.com/office/powerpoint/2010/main" val="28250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2" y="582126"/>
            <a:ext cx="3209026" cy="819823"/>
          </a:xfrm>
        </p:spPr>
        <p:txBody>
          <a:bodyPr>
            <a:normAutofit fontScale="90000"/>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7" y="1566958"/>
            <a:ext cx="7372709" cy="40057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Rocket-chip is an SoC generator framework and can be configured with single or multiple processor cores, caches, on-chip busses, individual buses and bus interconnections. All these devices are a part of SoC which is referred as a sub system.</a:t>
            </a:r>
          </a:p>
          <a:p>
            <a:r>
              <a:rPr lang="en-US" dirty="0"/>
              <a:t>A full chip however needs some additional devices which include (UART, GPIO etc.) that have not been accommodated in the Rocket-chip repository which can be viewed at </a:t>
            </a:r>
            <a:r>
              <a:rPr lang="en-US" dirty="0" err="1">
                <a:hlinkClick r:id="rId2"/>
              </a:rPr>
              <a:t>sifive</a:t>
            </a:r>
            <a:r>
              <a:rPr lang="en-US" dirty="0">
                <a:hlinkClick r:id="rId2"/>
              </a:rPr>
              <a:t>/</a:t>
            </a:r>
            <a:r>
              <a:rPr lang="en-US" dirty="0" err="1">
                <a:hlinkClick r:id="rId2"/>
              </a:rPr>
              <a:t>sifive</a:t>
            </a:r>
            <a:r>
              <a:rPr lang="en-US" dirty="0">
                <a:hlinkClick r:id="rId2"/>
              </a:rPr>
              <a:t>-blocks</a:t>
            </a:r>
            <a:r>
              <a:rPr lang="en-US" dirty="0"/>
              <a:t>. </a:t>
            </a:r>
          </a:p>
          <a:p>
            <a:r>
              <a:rPr lang="en-US" dirty="0"/>
              <a:t>To add these modules we have to understand the diplomacy of rocket chip. Diplomacy is a Scala run-time parameter negotiation and generation mechanism. It</a:t>
            </a:r>
            <a:r>
              <a:rPr lang="en-GB" dirty="0"/>
              <a:t> </a:t>
            </a:r>
            <a:r>
              <a:rPr lang="en-US" dirty="0"/>
              <a:t>is implemented in chisel language and heavily leverages the software engineering features provided by Chisel (Scala).</a:t>
            </a:r>
            <a:endParaRPr lang="en-GB" dirty="0"/>
          </a:p>
          <a:p>
            <a:r>
              <a:rPr lang="en-GB" dirty="0"/>
              <a:t>Rocket-chip Is coded in Scala language and one of its library Chisel. Chisel</a:t>
            </a:r>
            <a:r>
              <a:rPr lang="en-GB" b="0" i="0" dirty="0">
                <a:effectLst/>
                <a:latin typeface="Roboto" panose="02000000000000000000"/>
              </a:rPr>
              <a:t>  </a:t>
            </a:r>
            <a:r>
              <a:rPr lang="en-GB" dirty="0">
                <a:latin typeface="Roboto" panose="02000000000000000000"/>
              </a:rPr>
              <a:t>is used </a:t>
            </a:r>
            <a:r>
              <a:rPr lang="en-GB" b="0" i="0" dirty="0">
                <a:effectLst/>
                <a:latin typeface="Roboto" panose="02000000000000000000"/>
              </a:rPr>
              <a:t>for hardware design that enables advanced circuit generation and reuse of designs for </a:t>
            </a:r>
            <a:br>
              <a:rPr lang="en-GB" b="0" i="0" dirty="0">
                <a:effectLst/>
                <a:latin typeface="Roboto" panose="02000000000000000000"/>
              </a:rPr>
            </a:br>
            <a:r>
              <a:rPr lang="en-GB" b="0" i="0" dirty="0">
                <a:effectLst/>
                <a:latin typeface="Roboto" panose="02000000000000000000"/>
              </a:rPr>
              <a:t>both ASIC and FPGA digital logic designs.</a:t>
            </a:r>
          </a:p>
          <a:p>
            <a:r>
              <a:rPr lang="en-GB" b="0" i="0" dirty="0">
                <a:effectLst/>
                <a:latin typeface="Roboto" panose="02000000000000000000"/>
              </a:rPr>
              <a:t>When we compile Chisel code it converts into Firrtl. Firrtl </a:t>
            </a:r>
            <a:r>
              <a:rPr lang="en-GB" dirty="0">
                <a:latin typeface="Roboto" panose="02000000000000000000"/>
              </a:rPr>
              <a:t>which is</a:t>
            </a:r>
            <a:r>
              <a:rPr lang="en-GB" b="0" i="0" dirty="0">
                <a:effectLst/>
                <a:latin typeface="Roboto" panose="02000000000000000000"/>
              </a:rPr>
              <a:t> an intermediate</a:t>
            </a:r>
            <a:br>
              <a:rPr lang="en-GB" b="0" i="0" dirty="0">
                <a:effectLst/>
                <a:latin typeface="Roboto" panose="02000000000000000000"/>
              </a:rPr>
            </a:br>
            <a:r>
              <a:rPr lang="en-GB" b="0" i="0" dirty="0">
                <a:effectLst/>
                <a:latin typeface="Roboto" panose="02000000000000000000"/>
              </a:rPr>
              <a:t> representation</a:t>
            </a:r>
            <a:r>
              <a:rPr lang="en-GB" dirty="0">
                <a:latin typeface="Roboto" panose="02000000000000000000"/>
              </a:rPr>
              <a:t> </a:t>
            </a:r>
            <a:r>
              <a:rPr lang="en-GB" b="0" i="0" dirty="0">
                <a:effectLst/>
                <a:latin typeface="Roboto" panose="02000000000000000000"/>
              </a:rPr>
              <a:t>(IR) developed as a medium for writing circuit-level transformations</a:t>
            </a:r>
            <a:br>
              <a:rPr lang="en-GB" b="0" i="0" dirty="0">
                <a:effectLst/>
                <a:latin typeface="Roboto" panose="02000000000000000000"/>
              </a:rPr>
            </a:br>
            <a:r>
              <a:rPr lang="en-GB" b="0" i="0" dirty="0">
                <a:effectLst/>
                <a:latin typeface="Roboto" panose="02000000000000000000"/>
              </a:rPr>
              <a:t> for digital circuits.</a:t>
            </a:r>
            <a:endParaRPr lang="en-GB" dirty="0">
              <a:latin typeface="Roboto" panose="02000000000000000000"/>
            </a:endParaRPr>
          </a:p>
          <a:p>
            <a:r>
              <a:rPr lang="en-GB" dirty="0"/>
              <a:t>Once Chisel is converted into Firrtl,</a:t>
            </a:r>
            <a:r>
              <a:rPr lang="en-US" dirty="0"/>
              <a:t> it converts into Verilog which we further uses to map it on FPGA Board.</a:t>
            </a:r>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3"/>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4"/>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a:t>ROCKET-CHIP Micro-Architecture</a:t>
            </a:r>
            <a:endParaRPr lang="en-US" dirty="0"/>
          </a:p>
        </p:txBody>
      </p:sp>
      <p:pic>
        <p:nvPicPr>
          <p:cNvPr id="5" name="Content Placeholder 4">
            <a:extLst>
              <a:ext uri="{FF2B5EF4-FFF2-40B4-BE49-F238E27FC236}">
                <a16:creationId xmlns:a16="http://schemas.microsoft.com/office/drawing/2014/main" id="{B94D55C7-DA4A-4396-B5B4-5C9FE95E01AA}"/>
              </a:ext>
            </a:extLst>
          </p:cNvPr>
          <p:cNvPicPr>
            <a:picLocks noGrp="1" noChangeAspect="1"/>
          </p:cNvPicPr>
          <p:nvPr>
            <p:ph idx="1"/>
          </p:nvPr>
        </p:nvPicPr>
        <p:blipFill>
          <a:blip r:embed="rId2"/>
          <a:srcRect/>
          <a:stretch/>
        </p:blipFill>
        <p:spPr>
          <a:xfrm>
            <a:off x="942854" y="1332566"/>
            <a:ext cx="9509992" cy="4500563"/>
          </a:xfrm>
        </p:spPr>
      </p:pic>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3"/>
          <a:srcRect/>
          <a:stretch/>
        </p:blipFill>
        <p:spPr>
          <a:xfrm>
            <a:off x="10440154" y="5671226"/>
            <a:ext cx="1975007" cy="708976"/>
          </a:xfrm>
          <a:prstGeom prst="rect">
            <a:avLst/>
          </a:prstGeom>
        </p:spPr>
      </p:pic>
    </p:spTree>
    <p:extLst>
      <p:ext uri="{BB962C8B-B14F-4D97-AF65-F5344CB8AC3E}">
        <p14:creationId xmlns:p14="http://schemas.microsoft.com/office/powerpoint/2010/main" val="142597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1EBC-549F-4684-B4D9-92D4242AECCB}"/>
              </a:ext>
            </a:extLst>
          </p:cNvPr>
          <p:cNvSpPr>
            <a:spLocks noGrp="1"/>
          </p:cNvSpPr>
          <p:nvPr>
            <p:ph type="title"/>
          </p:nvPr>
        </p:nvSpPr>
        <p:spPr>
          <a:xfrm>
            <a:off x="838200" y="328830"/>
            <a:ext cx="10515600" cy="584901"/>
          </a:xfrm>
        </p:spPr>
        <p:txBody>
          <a:bodyPr/>
          <a:lstStyle/>
          <a:p>
            <a:r>
              <a:rPr lang="en-GB" dirty="0"/>
              <a:t>Rocket-chip Modules Description</a:t>
            </a:r>
            <a:endParaRPr lang="en-US" dirty="0"/>
          </a:p>
        </p:txBody>
      </p:sp>
      <p:graphicFrame>
        <p:nvGraphicFramePr>
          <p:cNvPr id="4" name="Table 4">
            <a:extLst>
              <a:ext uri="{FF2B5EF4-FFF2-40B4-BE49-F238E27FC236}">
                <a16:creationId xmlns:a16="http://schemas.microsoft.com/office/drawing/2014/main" id="{BF2CABBD-1D83-4B03-BDE4-BF1B8B25D9BA}"/>
              </a:ext>
            </a:extLst>
          </p:cNvPr>
          <p:cNvGraphicFramePr>
            <a:graphicFrameLocks noGrp="1"/>
          </p:cNvGraphicFramePr>
          <p:nvPr>
            <p:ph idx="1"/>
            <p:extLst>
              <p:ext uri="{D42A27DB-BD31-4B8C-83A1-F6EECF244321}">
                <p14:modId xmlns:p14="http://schemas.microsoft.com/office/powerpoint/2010/main" val="1055628928"/>
              </p:ext>
            </p:extLst>
          </p:nvPr>
        </p:nvGraphicFramePr>
        <p:xfrm>
          <a:off x="838200" y="1206322"/>
          <a:ext cx="10515600" cy="229616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US" sz="1400" kern="1200" dirty="0">
                          <a:solidFill>
                            <a:schemeClr val="dk1"/>
                          </a:solidFill>
                          <a:effectLst/>
                          <a:latin typeface="+mn-lt"/>
                          <a:ea typeface="+mn-ea"/>
                          <a:cs typeface="+mn-cs"/>
                        </a:rPr>
                        <a:t>PTW</a:t>
                      </a:r>
                      <a:endParaRPr lang="en-US" sz="1400" dirty="0"/>
                    </a:p>
                  </a:txBody>
                  <a:tcPr/>
                </a:tc>
                <a:tc>
                  <a:txBody>
                    <a:bodyPr/>
                    <a:lstStyle/>
                    <a:p>
                      <a:r>
                        <a:rPr lang="en-US" sz="1400" kern="1200" dirty="0">
                          <a:solidFill>
                            <a:schemeClr val="dk1"/>
                          </a:solidFill>
                          <a:effectLst/>
                          <a:latin typeface="+mn-lt"/>
                          <a:ea typeface="+mn-ea"/>
                          <a:cs typeface="+mn-cs"/>
                        </a:rPr>
                        <a:t>Page table is used to access the virtual memory To Allocate/de-allocate memory in same size chunks (pages).A hardware page table walker (PTW) walks the page table</a:t>
                      </a:r>
                    </a:p>
                  </a:txBody>
                  <a:tcPr/>
                </a:tc>
                <a:extLst>
                  <a:ext uri="{0D108BD9-81ED-4DB2-BD59-A6C34878D82A}">
                    <a16:rowId xmlns:a16="http://schemas.microsoft.com/office/drawing/2014/main" val="1722403680"/>
                  </a:ext>
                </a:extLst>
              </a:tr>
              <a:tr h="370840">
                <a:tc>
                  <a:txBody>
                    <a:bodyPr/>
                    <a:lstStyle/>
                    <a:p>
                      <a:r>
                        <a:rPr lang="en-US" sz="1400" kern="1200" dirty="0">
                          <a:solidFill>
                            <a:schemeClr val="dk1"/>
                          </a:solidFill>
                          <a:effectLst/>
                          <a:latin typeface="+mn-lt"/>
                          <a:ea typeface="+mn-ea"/>
                          <a:cs typeface="+mn-cs"/>
                        </a:rPr>
                        <a:t>Priority Encoder</a:t>
                      </a:r>
                      <a:endParaRPr lang="en-US" sz="1400" dirty="0"/>
                    </a:p>
                  </a:txBody>
                  <a:tcPr/>
                </a:tc>
                <a:tc>
                  <a:txBody>
                    <a:bodyPr/>
                    <a:lstStyle/>
                    <a:p>
                      <a:r>
                        <a:rPr lang="en-US" sz="1400" kern="1200" dirty="0">
                          <a:solidFill>
                            <a:schemeClr val="dk1"/>
                          </a:solidFill>
                          <a:effectLst/>
                          <a:latin typeface="+mn-lt"/>
                          <a:ea typeface="+mn-ea"/>
                          <a:cs typeface="+mn-cs"/>
                        </a:rPr>
                        <a:t>Priority Encoders take all of their data inputs one at a time and converts them into an equivalent binary code at its output</a:t>
                      </a:r>
                    </a:p>
                  </a:txBody>
                  <a:tcPr/>
                </a:tc>
                <a:extLst>
                  <a:ext uri="{0D108BD9-81ED-4DB2-BD59-A6C34878D82A}">
                    <a16:rowId xmlns:a16="http://schemas.microsoft.com/office/drawing/2014/main" val="755358404"/>
                  </a:ext>
                </a:extLst>
              </a:tr>
              <a:tr h="370840">
                <a:tc>
                  <a:txBody>
                    <a:bodyPr/>
                    <a:lstStyle/>
                    <a:p>
                      <a:r>
                        <a:rPr lang="en-US" sz="1400" kern="1200" dirty="0">
                          <a:solidFill>
                            <a:schemeClr val="dk1"/>
                          </a:solidFill>
                          <a:effectLst/>
                          <a:latin typeface="+mn-lt"/>
                          <a:ea typeface="+mn-ea"/>
                          <a:cs typeface="+mn-cs"/>
                        </a:rPr>
                        <a:t>EPC</a:t>
                      </a:r>
                      <a:endParaRPr lang="en-US" sz="1400" dirty="0"/>
                    </a:p>
                  </a:txBody>
                  <a:tcPr/>
                </a:tc>
                <a:tc>
                  <a:txBody>
                    <a:bodyPr/>
                    <a:lstStyle/>
                    <a:p>
                      <a:r>
                        <a:rPr lang="en-US" sz="1400" kern="1200" dirty="0">
                          <a:solidFill>
                            <a:schemeClr val="dk1"/>
                          </a:solidFill>
                          <a:effectLst/>
                          <a:latin typeface="+mn-lt"/>
                          <a:ea typeface="+mn-ea"/>
                          <a:cs typeface="+mn-cs"/>
                        </a:rPr>
                        <a:t>The Exception Program Counter (EPC) is used to store the address of the instruction that was executing when the exception was generated. The size of the EPC register depends upon the width of the ISA which can be of [31:0] / [63:0]</a:t>
                      </a:r>
                    </a:p>
                  </a:txBody>
                  <a:tcPr/>
                </a:tc>
                <a:extLst>
                  <a:ext uri="{0D108BD9-81ED-4DB2-BD59-A6C34878D82A}">
                    <a16:rowId xmlns:a16="http://schemas.microsoft.com/office/drawing/2014/main" val="3540331349"/>
                  </a:ext>
                </a:extLst>
              </a:tr>
              <a:tr h="370840">
                <a:tc>
                  <a:txBody>
                    <a:bodyPr/>
                    <a:lstStyle/>
                    <a:p>
                      <a:r>
                        <a:rPr lang="en-US" sz="1400" kern="1200" dirty="0">
                          <a:solidFill>
                            <a:schemeClr val="dk1"/>
                          </a:solidFill>
                          <a:effectLst/>
                          <a:latin typeface="+mn-lt"/>
                          <a:ea typeface="+mn-ea"/>
                          <a:cs typeface="+mn-cs"/>
                        </a:rPr>
                        <a:t>NPC</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New Program Counter (NPC). It increments +4 in current PC and store in register. The size of the NPC register depends upon the width of the ISA which can be of [31:0] / [63:0]</a:t>
                      </a:r>
                    </a:p>
                  </a:txBody>
                  <a:tcPr/>
                </a:tc>
                <a:extLst>
                  <a:ext uri="{0D108BD9-81ED-4DB2-BD59-A6C34878D82A}">
                    <a16:rowId xmlns:a16="http://schemas.microsoft.com/office/drawing/2014/main" val="2542986821"/>
                  </a:ext>
                </a:extLst>
              </a:tr>
            </a:tbl>
          </a:graphicData>
        </a:graphic>
      </p:graphicFrame>
      <p:sp>
        <p:nvSpPr>
          <p:cNvPr id="5" name="Title 1">
            <a:extLst>
              <a:ext uri="{FF2B5EF4-FFF2-40B4-BE49-F238E27FC236}">
                <a16:creationId xmlns:a16="http://schemas.microsoft.com/office/drawing/2014/main" id="{CAFDD8D2-3B1C-43DA-A578-368D9075D183}"/>
              </a:ext>
            </a:extLst>
          </p:cNvPr>
          <p:cNvSpPr txBox="1">
            <a:spLocks/>
          </p:cNvSpPr>
          <p:nvPr/>
        </p:nvSpPr>
        <p:spPr>
          <a:xfrm>
            <a:off x="755210" y="783053"/>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NPC-Gen Modules Description</a:t>
            </a:r>
            <a:endParaRPr lang="en-US" sz="1800" dirty="0"/>
          </a:p>
        </p:txBody>
      </p:sp>
      <p:graphicFrame>
        <p:nvGraphicFramePr>
          <p:cNvPr id="6" name="Table 4">
            <a:extLst>
              <a:ext uri="{FF2B5EF4-FFF2-40B4-BE49-F238E27FC236}">
                <a16:creationId xmlns:a16="http://schemas.microsoft.com/office/drawing/2014/main" id="{72812329-AE8D-4316-8304-3D0A3C9776AA}"/>
              </a:ext>
            </a:extLst>
          </p:cNvPr>
          <p:cNvGraphicFramePr>
            <a:graphicFrameLocks/>
          </p:cNvGraphicFramePr>
          <p:nvPr>
            <p:extLst>
              <p:ext uri="{D42A27DB-BD31-4B8C-83A1-F6EECF244321}">
                <p14:modId xmlns:p14="http://schemas.microsoft.com/office/powerpoint/2010/main" val="692177497"/>
              </p:ext>
            </p:extLst>
          </p:nvPr>
        </p:nvGraphicFramePr>
        <p:xfrm>
          <a:off x="838200" y="3795073"/>
          <a:ext cx="10515600" cy="256540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US" sz="1400" b="0" kern="1200" dirty="0" err="1">
                          <a:solidFill>
                            <a:schemeClr val="tx1"/>
                          </a:solidFill>
                          <a:effectLst/>
                          <a:latin typeface="+mj-lt"/>
                          <a:ea typeface="+mn-ea"/>
                          <a:cs typeface="+mn-cs"/>
                        </a:rPr>
                        <a:t>ICache</a:t>
                      </a:r>
                      <a:endParaRPr lang="en-US" sz="1400" b="0" dirty="0">
                        <a:solidFill>
                          <a:schemeClr val="tx1"/>
                        </a:solidFill>
                        <a:latin typeface="+mj-lt"/>
                      </a:endParaRPr>
                    </a:p>
                  </a:txBody>
                  <a:tcPr/>
                </a:tc>
                <a:tc>
                  <a:txBody>
                    <a:bodyPr/>
                    <a:lstStyle/>
                    <a:p>
                      <a:r>
                        <a:rPr lang="en-US" sz="1400" b="0" kern="1200" dirty="0">
                          <a:solidFill>
                            <a:schemeClr val="tx1"/>
                          </a:solidFill>
                          <a:effectLst/>
                          <a:latin typeface="+mj-lt"/>
                          <a:ea typeface="+mn-ea"/>
                          <a:cs typeface="+mn-cs"/>
                        </a:rPr>
                        <a:t>The Instruction Cache acts as a buffer memory between external memory and the core processor. Size of the </a:t>
                      </a:r>
                      <a:r>
                        <a:rPr lang="en-US" sz="1400" b="0" kern="1200" dirty="0" err="1">
                          <a:solidFill>
                            <a:schemeClr val="tx1"/>
                          </a:solidFill>
                          <a:effectLst/>
                          <a:latin typeface="+mj-lt"/>
                          <a:ea typeface="+mn-ea"/>
                          <a:cs typeface="+mn-cs"/>
                        </a:rPr>
                        <a:t>Icache</a:t>
                      </a:r>
                      <a:r>
                        <a:rPr lang="en-US" sz="1400" b="0" kern="1200" dirty="0">
                          <a:solidFill>
                            <a:schemeClr val="tx1"/>
                          </a:solidFill>
                          <a:effectLst/>
                          <a:latin typeface="+mj-lt"/>
                          <a:ea typeface="+mn-ea"/>
                          <a:cs typeface="+mn-cs"/>
                        </a:rPr>
                        <a:t> sets, ways and block can be configured from the config.scala file in subsystem directory of Scala files.</a:t>
                      </a:r>
                      <a:r>
                        <a:rPr lang="en-US" sz="1400" b="0" dirty="0">
                          <a:solidFill>
                            <a:schemeClr val="tx1"/>
                          </a:solidFill>
                          <a:latin typeface="+mj-lt"/>
                        </a:rPr>
                        <a:t> Size of </a:t>
                      </a:r>
                      <a:r>
                        <a:rPr lang="en-US" sz="1400" b="0" dirty="0" err="1">
                          <a:solidFill>
                            <a:schemeClr val="tx1"/>
                          </a:solidFill>
                          <a:latin typeface="+mj-lt"/>
                        </a:rPr>
                        <a:t>ICache</a:t>
                      </a:r>
                      <a:r>
                        <a:rPr lang="en-US" sz="1400" b="0" dirty="0">
                          <a:solidFill>
                            <a:schemeClr val="tx1"/>
                          </a:solidFill>
                          <a:latin typeface="+mj-lt"/>
                        </a:rPr>
                        <a:t> is calculated by: </a:t>
                      </a:r>
                      <a:r>
                        <a:rPr lang="en-US" sz="1400" b="0" dirty="0" err="1">
                          <a:solidFill>
                            <a:schemeClr val="tx1"/>
                          </a:solidFill>
                          <a:latin typeface="+mj-lt"/>
                        </a:rPr>
                        <a:t>nWays</a:t>
                      </a:r>
                      <a:r>
                        <a:rPr lang="en-US" sz="1400" b="0" dirty="0">
                          <a:solidFill>
                            <a:schemeClr val="tx1"/>
                          </a:solidFill>
                          <a:latin typeface="+mj-lt"/>
                        </a:rPr>
                        <a:t> x </a:t>
                      </a:r>
                      <a:r>
                        <a:rPr lang="en-US" sz="1400" b="0" dirty="0" err="1">
                          <a:solidFill>
                            <a:schemeClr val="tx1"/>
                          </a:solidFill>
                          <a:latin typeface="+mj-lt"/>
                        </a:rPr>
                        <a:t>nSets</a:t>
                      </a:r>
                      <a:r>
                        <a:rPr lang="en-US" sz="1400" b="0" dirty="0">
                          <a:solidFill>
                            <a:schemeClr val="tx1"/>
                          </a:solidFill>
                          <a:latin typeface="+mj-lt"/>
                        </a:rPr>
                        <a:t> x </a:t>
                      </a:r>
                      <a:r>
                        <a:rPr lang="en-US" sz="1400" b="0" dirty="0" err="1">
                          <a:solidFill>
                            <a:schemeClr val="tx1"/>
                          </a:solidFill>
                          <a:latin typeface="+mj-lt"/>
                        </a:rPr>
                        <a:t>blockBytes</a:t>
                      </a:r>
                      <a:r>
                        <a:rPr lang="en-US" sz="1400" b="0" dirty="0">
                          <a:solidFill>
                            <a:schemeClr val="tx1"/>
                          </a:solidFill>
                          <a:latin typeface="+mj-lt"/>
                        </a:rPr>
                        <a:t> </a:t>
                      </a:r>
                      <a:endParaRPr lang="en-US" sz="1400" b="0" kern="1200" dirty="0">
                        <a:solidFill>
                          <a:schemeClr val="tx1"/>
                        </a:solidFill>
                        <a:effectLst/>
                        <a:latin typeface="+mj-lt"/>
                        <a:ea typeface="+mn-ea"/>
                        <a:cs typeface="+mn-cs"/>
                      </a:endParaRPr>
                    </a:p>
                  </a:txBody>
                  <a:tcPr/>
                </a:tc>
                <a:extLst>
                  <a:ext uri="{0D108BD9-81ED-4DB2-BD59-A6C34878D82A}">
                    <a16:rowId xmlns:a16="http://schemas.microsoft.com/office/drawing/2014/main" val="3047865944"/>
                  </a:ext>
                </a:extLst>
              </a:tr>
              <a:tr h="370840">
                <a:tc>
                  <a:txBody>
                    <a:bodyPr/>
                    <a:lstStyle/>
                    <a:p>
                      <a:r>
                        <a:rPr lang="en-US" sz="1400" kern="1200" dirty="0">
                          <a:solidFill>
                            <a:schemeClr val="dk1"/>
                          </a:solidFill>
                          <a:effectLst/>
                          <a:latin typeface="+mn-lt"/>
                          <a:ea typeface="+mn-ea"/>
                          <a:cs typeface="+mn-cs"/>
                        </a:rPr>
                        <a:t>BTB </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Branch Target Buffer (BTB) is a cache-like component in processors that is used for branch prediction. The main concept of the BTB is to store the program counter (PC) of a branch instruction, and also the PC of the target of the branch. The bit size of branch prediction is [1:0].</a:t>
                      </a:r>
                    </a:p>
                  </a:txBody>
                  <a:tcPr/>
                </a:tc>
                <a:extLst>
                  <a:ext uri="{0D108BD9-81ED-4DB2-BD59-A6C34878D82A}">
                    <a16:rowId xmlns:a16="http://schemas.microsoft.com/office/drawing/2014/main" val="2852778723"/>
                  </a:ext>
                </a:extLst>
              </a:tr>
              <a:tr h="370840">
                <a:tc>
                  <a:txBody>
                    <a:bodyPr/>
                    <a:lstStyle/>
                    <a:p>
                      <a:r>
                        <a:rPr lang="en-US" sz="1400" kern="1200" dirty="0">
                          <a:solidFill>
                            <a:schemeClr val="dk1"/>
                          </a:solidFill>
                          <a:effectLst/>
                          <a:latin typeface="+mn-lt"/>
                          <a:ea typeface="+mn-ea"/>
                          <a:cs typeface="+mn-cs"/>
                        </a:rPr>
                        <a:t>TLB</a:t>
                      </a:r>
                      <a:endParaRPr lang="en-US" sz="1000" dirty="0"/>
                    </a:p>
                  </a:txBody>
                  <a:tcPr/>
                </a:tc>
                <a:tc>
                  <a:txBody>
                    <a:bodyPr/>
                    <a:lstStyle/>
                    <a:p>
                      <a:r>
                        <a:rPr lang="en-US" sz="1400" kern="1200" dirty="0">
                          <a:solidFill>
                            <a:schemeClr val="dk1"/>
                          </a:solidFill>
                          <a:effectLst/>
                          <a:latin typeface="+mn-lt"/>
                          <a:ea typeface="+mn-ea"/>
                          <a:cs typeface="+mn-cs"/>
                        </a:rPr>
                        <a:t>Translation Lookaside Buffer (TLB) is memory cache which is used to keep track of recently used transactions and </a:t>
                      </a:r>
                    </a:p>
                    <a:p>
                      <a:r>
                        <a:rPr lang="en-US" sz="1400" kern="1200" dirty="0">
                          <a:solidFill>
                            <a:schemeClr val="dk1"/>
                          </a:solidFill>
                          <a:effectLst/>
                          <a:latin typeface="+mn-lt"/>
                          <a:ea typeface="+mn-ea"/>
                          <a:cs typeface="+mn-cs"/>
                        </a:rPr>
                        <a:t>reduce the time taken to access a user memory </a:t>
                      </a:r>
                      <a:r>
                        <a:rPr lang="en-US" sz="1400" kern="1200" dirty="0" err="1">
                          <a:solidFill>
                            <a:schemeClr val="dk1"/>
                          </a:solidFill>
                          <a:effectLst/>
                          <a:latin typeface="+mn-lt"/>
                          <a:ea typeface="+mn-ea"/>
                          <a:cs typeface="+mn-cs"/>
                        </a:rPr>
                        <a:t>location.TLB</a:t>
                      </a:r>
                      <a:r>
                        <a:rPr lang="en-US" sz="1400" kern="1200" dirty="0">
                          <a:solidFill>
                            <a:schemeClr val="dk1"/>
                          </a:solidFill>
                          <a:effectLst/>
                          <a:latin typeface="+mn-lt"/>
                          <a:ea typeface="+mn-ea"/>
                          <a:cs typeface="+mn-cs"/>
                        </a:rPr>
                        <a:t> is connected with rocket chip PTW and work as cache for  PTW</a:t>
                      </a:r>
                    </a:p>
                  </a:txBody>
                  <a:tcPr/>
                </a:tc>
                <a:extLst>
                  <a:ext uri="{0D108BD9-81ED-4DB2-BD59-A6C34878D82A}">
                    <a16:rowId xmlns:a16="http://schemas.microsoft.com/office/drawing/2014/main" val="2834966382"/>
                  </a:ext>
                </a:extLst>
              </a:tr>
            </a:tbl>
          </a:graphicData>
        </a:graphic>
      </p:graphicFrame>
      <p:sp>
        <p:nvSpPr>
          <p:cNvPr id="7" name="Title 1">
            <a:extLst>
              <a:ext uri="{FF2B5EF4-FFF2-40B4-BE49-F238E27FC236}">
                <a16:creationId xmlns:a16="http://schemas.microsoft.com/office/drawing/2014/main" id="{4940A22E-E302-45B5-94EC-D4D80B590537}"/>
              </a:ext>
            </a:extLst>
          </p:cNvPr>
          <p:cNvSpPr txBox="1">
            <a:spLocks/>
          </p:cNvSpPr>
          <p:nvPr/>
        </p:nvSpPr>
        <p:spPr>
          <a:xfrm>
            <a:off x="755210" y="3532436"/>
            <a:ext cx="10515600"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Fetch Modules Description</a:t>
            </a:r>
            <a:endParaRPr lang="en-US" sz="1800" dirty="0"/>
          </a:p>
        </p:txBody>
      </p:sp>
      <p:pic>
        <p:nvPicPr>
          <p:cNvPr id="9" name="Picture 8">
            <a:extLst>
              <a:ext uri="{FF2B5EF4-FFF2-40B4-BE49-F238E27FC236}">
                <a16:creationId xmlns:a16="http://schemas.microsoft.com/office/drawing/2014/main" id="{0D3733A4-DBF3-4BC9-91CC-4BA7C5245AC7}"/>
              </a:ext>
            </a:extLst>
          </p:cNvPr>
          <p:cNvPicPr>
            <a:picLocks noChangeAspect="1"/>
          </p:cNvPicPr>
          <p:nvPr/>
        </p:nvPicPr>
        <p:blipFill>
          <a:blip r:embed="rId2"/>
          <a:srcRect/>
          <a:stretch/>
        </p:blipFill>
        <p:spPr>
          <a:xfrm>
            <a:off x="10701196" y="5764932"/>
            <a:ext cx="1713965" cy="615269"/>
          </a:xfrm>
          <a:prstGeom prst="rect">
            <a:avLst/>
          </a:prstGeom>
        </p:spPr>
      </p:pic>
    </p:spTree>
    <p:extLst>
      <p:ext uri="{BB962C8B-B14F-4D97-AF65-F5344CB8AC3E}">
        <p14:creationId xmlns:p14="http://schemas.microsoft.com/office/powerpoint/2010/main" val="350550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0AA6745-7474-4DE3-8FD5-7D4556E5FD23}">
  <ds:schemaRefs>
    <ds:schemaRef ds:uri="http://schemas.microsoft.com/sharepoint/v3/contenttype/forms"/>
  </ds:schemaRefs>
</ds:datastoreItem>
</file>

<file path=customXml/itemProps3.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335</TotalTime>
  <Words>3477</Words>
  <Application>Microsoft Office PowerPoint</Application>
  <PresentationFormat>Widescreen</PresentationFormat>
  <Paragraphs>313</Paragraphs>
  <Slides>44</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Calibri Light</vt:lpstr>
      <vt:lpstr>Century Gothic</vt:lpstr>
      <vt:lpstr>Open Sans</vt:lpstr>
      <vt:lpstr>Proxima Nova A Extra Condensed </vt:lpstr>
      <vt:lpstr>Roboto</vt:lpstr>
      <vt:lpstr>Roboto Medium</vt:lpstr>
      <vt:lpstr>Rockwell</vt:lpstr>
      <vt:lpstr>Office Theme</vt:lpstr>
      <vt:lpstr>PowerPoint Presentation</vt:lpstr>
      <vt:lpstr>PowerPoint Presentation</vt:lpstr>
      <vt:lpstr>To be covered</vt:lpstr>
      <vt:lpstr>PowerPoint Presentation</vt:lpstr>
      <vt:lpstr>Methodology</vt:lpstr>
      <vt:lpstr>Hardware Insight of Rocket Chip</vt:lpstr>
      <vt:lpstr>ROCKET-CHIP Overview</vt:lpstr>
      <vt:lpstr>ROCKET-CHIP Micro-Architecture</vt:lpstr>
      <vt:lpstr>Rocket-chip Modules Description</vt:lpstr>
      <vt:lpstr>PowerPoint Presentation</vt:lpstr>
      <vt:lpstr>PowerPoint Presentation</vt:lpstr>
      <vt:lpstr>Software Insight of Rocket Chip</vt:lpstr>
      <vt:lpstr>Code Complexity</vt:lpstr>
      <vt:lpstr>Code Hierarchy</vt:lpstr>
      <vt:lpstr>Class Diagram Explanation</vt:lpstr>
      <vt:lpstr>Object Oriented Code of Rocket-Chip</vt:lpstr>
      <vt:lpstr>Put it all Together (Hardware and Software)</vt:lpstr>
      <vt:lpstr>PowerPoint Presentation</vt:lpstr>
      <vt:lpstr>PowerPoint Presentation</vt:lpstr>
      <vt:lpstr>PowerPoint Presentation</vt:lpstr>
      <vt:lpstr>PowerPoint Presentation</vt:lpstr>
      <vt:lpstr>PowerPoint Presentation</vt:lpstr>
      <vt:lpstr>PowerPoint Presentation</vt:lpstr>
      <vt:lpstr>MAS Document of Rocket Chip</vt:lpstr>
      <vt:lpstr>How did we do it?</vt:lpstr>
      <vt:lpstr>Rocket Core MAS Documentation</vt:lpstr>
      <vt:lpstr>Aghaz(آغاز) SoC The Beginning</vt:lpstr>
      <vt:lpstr>Specifications of Aghaz(آغاز) SoC</vt:lpstr>
      <vt:lpstr>Configuring Aghaz Core in Rocket-Chip</vt:lpstr>
      <vt:lpstr>Configuring RV32IMC Core</vt:lpstr>
      <vt:lpstr>Aghaz Core Params (Core)</vt:lpstr>
      <vt:lpstr>Configuring the cache and dcache in Aghaz Core</vt:lpstr>
      <vt:lpstr>Data Cache Parameters</vt:lpstr>
      <vt:lpstr>Blocks of Core</vt:lpstr>
      <vt:lpstr>How did we know, which parameter is doing what?</vt:lpstr>
      <vt:lpstr>Blocks of Tile</vt:lpstr>
      <vt:lpstr>Initializing Aghaz Core to Default Configuration</vt:lpstr>
      <vt:lpstr>Customizing AghazCore to 32-bit Configuration</vt:lpstr>
      <vt:lpstr>Blocks of SoC</vt:lpstr>
      <vt:lpstr>At this point our Aghaz SoC is successfully configured and ready to be built.</vt:lpstr>
      <vt:lpstr>Configuring an SoC to your Requirements in a quick process by means of this MAS Document</vt:lpstr>
      <vt:lpstr>Acknowledgements  This Document was made possible with the counselling, guidance and support of Dr.Roomi Naqvi, Dr Ali Ahmed Ansari, and Farhan Ahmed Karim. Without their encouragement and guidance, this could not be possible.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44</cp:revision>
  <dcterms:created xsi:type="dcterms:W3CDTF">2020-11-10T07:27:53Z</dcterms:created>
  <dcterms:modified xsi:type="dcterms:W3CDTF">2020-11-10T13:04:13Z</dcterms:modified>
</cp:coreProperties>
</file>